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notesMasterIdLst>
    <p:notesMasterId r:id="rId32"/>
  </p:notesMasterIdLst>
  <p:sldIdLst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300" r:id="rId15"/>
    <p:sldId id="303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84" r:id="rId25"/>
    <p:sldId id="285" r:id="rId26"/>
    <p:sldId id="272" r:id="rId27"/>
    <p:sldId id="278" r:id="rId28"/>
    <p:sldId id="279" r:id="rId29"/>
    <p:sldId id="280" r:id="rId30"/>
    <p:sldId id="281" r:id="rId3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 autoAdjust="0"/>
  </p:normalViewPr>
  <p:slideViewPr>
    <p:cSldViewPr snapToGrid="0" snapToObjects="1">
      <p:cViewPr varScale="1">
        <p:scale>
          <a:sx n="108" d="100"/>
          <a:sy n="108" d="100"/>
        </p:scale>
        <p:origin x="171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607BDC4-B54A-45C6-84A0-3C816C828F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4371A0-7BC8-4343-A47B-980A3E6CA0E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CB61C6D-0585-456A-8FF0-8DE3680AE33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FE471358-ABF4-4848-BB5C-AA2AEBC35CB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7E1266E-371D-4BA0-9D90-D261CCEBA7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6EEB17FA-9537-4E75-AD11-2FF7BC8D7E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/>
            </a:lvl1pPr>
          </a:lstStyle>
          <a:p>
            <a:fld id="{DB24AE27-AC9C-4B50-9A90-A6654CDBA19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>
            <a:extLst>
              <a:ext uri="{FF2B5EF4-FFF2-40B4-BE49-F238E27FC236}">
                <a16:creationId xmlns:a16="http://schemas.microsoft.com/office/drawing/2014/main" id="{0B43AA98-38A8-4353-B380-95B89E31A8C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098" name="备注占位符 2">
            <a:extLst>
              <a:ext uri="{FF2B5EF4-FFF2-40B4-BE49-F238E27FC236}">
                <a16:creationId xmlns:a16="http://schemas.microsoft.com/office/drawing/2014/main" id="{F1E6EF51-1F17-4BCC-8920-EAFD280CDA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9" name="灯片编号占位符 3">
            <a:extLst>
              <a:ext uri="{FF2B5EF4-FFF2-40B4-BE49-F238E27FC236}">
                <a16:creationId xmlns:a16="http://schemas.microsoft.com/office/drawing/2014/main" id="{5D0E1921-EE4A-436A-B66F-A81A4FC25C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4BAD7B-DF3D-4497-8426-D0253B79E4F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>
            <a:extLst>
              <a:ext uri="{FF2B5EF4-FFF2-40B4-BE49-F238E27FC236}">
                <a16:creationId xmlns:a16="http://schemas.microsoft.com/office/drawing/2014/main" id="{6B2B8541-E045-4E99-9616-0651ADC6A04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2530" name="备注占位符 2">
            <a:extLst>
              <a:ext uri="{FF2B5EF4-FFF2-40B4-BE49-F238E27FC236}">
                <a16:creationId xmlns:a16="http://schemas.microsoft.com/office/drawing/2014/main" id="{B238CC4B-9376-4FCC-B8D6-6218F08AB3D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1" name="灯片编号占位符 3">
            <a:extLst>
              <a:ext uri="{FF2B5EF4-FFF2-40B4-BE49-F238E27FC236}">
                <a16:creationId xmlns:a16="http://schemas.microsoft.com/office/drawing/2014/main" id="{4CC35288-5746-4EF7-A11D-1ADFE8B34D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D8C869F-7D17-4A32-BDAF-AFFAD45EE58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>
            <a:extLst>
              <a:ext uri="{FF2B5EF4-FFF2-40B4-BE49-F238E27FC236}">
                <a16:creationId xmlns:a16="http://schemas.microsoft.com/office/drawing/2014/main" id="{E8894D21-3957-453F-82AF-57CAE4273C7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4578" name="备注占位符 2">
            <a:extLst>
              <a:ext uri="{FF2B5EF4-FFF2-40B4-BE49-F238E27FC236}">
                <a16:creationId xmlns:a16="http://schemas.microsoft.com/office/drawing/2014/main" id="{20ED3B8F-92E9-4EF5-B902-363692ADC0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79" name="灯片编号占位符 3">
            <a:extLst>
              <a:ext uri="{FF2B5EF4-FFF2-40B4-BE49-F238E27FC236}">
                <a16:creationId xmlns:a16="http://schemas.microsoft.com/office/drawing/2014/main" id="{3D303D10-88BC-4F58-A631-9E13E10A49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428FC60-9EED-44FA-8888-3C1F540FC9D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>
            <a:extLst>
              <a:ext uri="{FF2B5EF4-FFF2-40B4-BE49-F238E27FC236}">
                <a16:creationId xmlns:a16="http://schemas.microsoft.com/office/drawing/2014/main" id="{76CC5A87-2591-4516-8EA0-551865BF04D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0722" name="备注占位符 2">
            <a:extLst>
              <a:ext uri="{FF2B5EF4-FFF2-40B4-BE49-F238E27FC236}">
                <a16:creationId xmlns:a16="http://schemas.microsoft.com/office/drawing/2014/main" id="{656C9BF7-F276-4CF2-91BB-9C12458C4A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23" name="灯片编号占位符 3">
            <a:extLst>
              <a:ext uri="{FF2B5EF4-FFF2-40B4-BE49-F238E27FC236}">
                <a16:creationId xmlns:a16="http://schemas.microsoft.com/office/drawing/2014/main" id="{52616CD2-5593-4D02-8253-22CE134CCE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8AAE96C-6C84-45FA-B26C-79B9FA6DA76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>
            <a:extLst>
              <a:ext uri="{FF2B5EF4-FFF2-40B4-BE49-F238E27FC236}">
                <a16:creationId xmlns:a16="http://schemas.microsoft.com/office/drawing/2014/main" id="{82D52E61-E526-463E-B40A-F54A0FFEBAD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2770" name="备注占位符 2">
            <a:extLst>
              <a:ext uri="{FF2B5EF4-FFF2-40B4-BE49-F238E27FC236}">
                <a16:creationId xmlns:a16="http://schemas.microsoft.com/office/drawing/2014/main" id="{A7736310-77C3-40B3-B141-83964DA62C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1" name="灯片编号占位符 3">
            <a:extLst>
              <a:ext uri="{FF2B5EF4-FFF2-40B4-BE49-F238E27FC236}">
                <a16:creationId xmlns:a16="http://schemas.microsoft.com/office/drawing/2014/main" id="{63CE9C89-0F1F-472E-92CE-52920A8E56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A149C9-540C-49B8-97D4-1AA0CD6966E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55A29A64-AB73-4A1E-BC7D-C4A51EEFCBD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CB967C39-8A2F-41F0-98C1-89313D0C26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915" name="灯片编号占位符 3">
            <a:extLst>
              <a:ext uri="{FF2B5EF4-FFF2-40B4-BE49-F238E27FC236}">
                <a16:creationId xmlns:a16="http://schemas.microsoft.com/office/drawing/2014/main" id="{5625934D-5AD8-4231-9345-EFAA819DE7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1C41567-0A98-402A-9A86-1C11095616E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D1AFCF76-AB57-4B8F-B67B-4A108BB2D96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CE9EC85-4648-49E9-9BEB-CE584317D3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675" name="灯片编号占位符 3">
            <a:extLst>
              <a:ext uri="{FF2B5EF4-FFF2-40B4-BE49-F238E27FC236}">
                <a16:creationId xmlns:a16="http://schemas.microsoft.com/office/drawing/2014/main" id="{DBEC6593-E14E-405D-8E07-39B871CC9B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8C01D8-96C1-4572-9F64-9BE983515B6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>
            <a:extLst>
              <a:ext uri="{FF2B5EF4-FFF2-40B4-BE49-F238E27FC236}">
                <a16:creationId xmlns:a16="http://schemas.microsoft.com/office/drawing/2014/main" id="{818F3CB0-BEE2-4596-9E55-5834327BC69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3250" name="备注占位符 2">
            <a:extLst>
              <a:ext uri="{FF2B5EF4-FFF2-40B4-BE49-F238E27FC236}">
                <a16:creationId xmlns:a16="http://schemas.microsoft.com/office/drawing/2014/main" id="{19D84D0A-ADFA-44FC-BFAA-F48D708CD6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251" name="灯片编号占位符 3">
            <a:extLst>
              <a:ext uri="{FF2B5EF4-FFF2-40B4-BE49-F238E27FC236}">
                <a16:creationId xmlns:a16="http://schemas.microsoft.com/office/drawing/2014/main" id="{8864FAFD-EA04-4F9C-8312-2D02925A6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59F915E-5424-4559-A812-88AC45DC9A0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>
            <a:extLst>
              <a:ext uri="{FF2B5EF4-FFF2-40B4-BE49-F238E27FC236}">
                <a16:creationId xmlns:a16="http://schemas.microsoft.com/office/drawing/2014/main" id="{80ADA851-6883-4D5A-9317-079741102EB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5298" name="备注占位符 2">
            <a:extLst>
              <a:ext uri="{FF2B5EF4-FFF2-40B4-BE49-F238E27FC236}">
                <a16:creationId xmlns:a16="http://schemas.microsoft.com/office/drawing/2014/main" id="{92530C68-7E3D-4090-B298-B7EE6F28476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299" name="灯片编号占位符 3">
            <a:extLst>
              <a:ext uri="{FF2B5EF4-FFF2-40B4-BE49-F238E27FC236}">
                <a16:creationId xmlns:a16="http://schemas.microsoft.com/office/drawing/2014/main" id="{B7640F27-1780-44C5-9178-A8FEB25260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9221DFF-6849-43B4-A8FF-ED6784187AD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幻灯片图像占位符 1">
            <a:extLst>
              <a:ext uri="{FF2B5EF4-FFF2-40B4-BE49-F238E27FC236}">
                <a16:creationId xmlns:a16="http://schemas.microsoft.com/office/drawing/2014/main" id="{1E00206F-A5B9-4151-AD94-9E29B30E845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7346" name="备注占位符 2">
            <a:extLst>
              <a:ext uri="{FF2B5EF4-FFF2-40B4-BE49-F238E27FC236}">
                <a16:creationId xmlns:a16="http://schemas.microsoft.com/office/drawing/2014/main" id="{855D76B9-E0D9-48AD-AE69-17BF2E4D8A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347" name="灯片编号占位符 3">
            <a:extLst>
              <a:ext uri="{FF2B5EF4-FFF2-40B4-BE49-F238E27FC236}">
                <a16:creationId xmlns:a16="http://schemas.microsoft.com/office/drawing/2014/main" id="{9174BF7B-132B-4EDB-B2DB-7397CE7EA8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2B91A82-B3B5-4582-BB49-E3CDBE219C6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>
            <a:extLst>
              <a:ext uri="{FF2B5EF4-FFF2-40B4-BE49-F238E27FC236}">
                <a16:creationId xmlns:a16="http://schemas.microsoft.com/office/drawing/2014/main" id="{0BD79883-64A4-40E1-8DA5-B3C12CCE58F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9394" name="备注占位符 2">
            <a:extLst>
              <a:ext uri="{FF2B5EF4-FFF2-40B4-BE49-F238E27FC236}">
                <a16:creationId xmlns:a16="http://schemas.microsoft.com/office/drawing/2014/main" id="{9EE8F932-D0A8-4F49-8BEF-4E2065BB5AA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395" name="灯片编号占位符 3">
            <a:extLst>
              <a:ext uri="{FF2B5EF4-FFF2-40B4-BE49-F238E27FC236}">
                <a16:creationId xmlns:a16="http://schemas.microsoft.com/office/drawing/2014/main" id="{0AE20D72-0AF8-4796-945C-9F4B6BFF0F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6F26BF4-88EE-464F-A003-22B6E945140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>
            <a:extLst>
              <a:ext uri="{FF2B5EF4-FFF2-40B4-BE49-F238E27FC236}">
                <a16:creationId xmlns:a16="http://schemas.microsoft.com/office/drawing/2014/main" id="{49B4F983-0E63-4E0C-8151-F6A52A22985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146" name="备注占位符 2">
            <a:extLst>
              <a:ext uri="{FF2B5EF4-FFF2-40B4-BE49-F238E27FC236}">
                <a16:creationId xmlns:a16="http://schemas.microsoft.com/office/drawing/2014/main" id="{924663A7-8E58-44E4-AD3A-B56E496991B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47" name="灯片编号占位符 3">
            <a:extLst>
              <a:ext uri="{FF2B5EF4-FFF2-40B4-BE49-F238E27FC236}">
                <a16:creationId xmlns:a16="http://schemas.microsoft.com/office/drawing/2014/main" id="{B6DDD0C2-EA3A-41B4-B986-58E9DA450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F5C28BD-7305-4FBE-AD38-B69E4F0534C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>
            <a:extLst>
              <a:ext uri="{FF2B5EF4-FFF2-40B4-BE49-F238E27FC236}">
                <a16:creationId xmlns:a16="http://schemas.microsoft.com/office/drawing/2014/main" id="{FE0F397D-A2B3-4051-B07F-EBD8A01657C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1442" name="备注占位符 2">
            <a:extLst>
              <a:ext uri="{FF2B5EF4-FFF2-40B4-BE49-F238E27FC236}">
                <a16:creationId xmlns:a16="http://schemas.microsoft.com/office/drawing/2014/main" id="{4AF11A83-060F-4370-B7FA-70A85CA9DF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443" name="灯片编号占位符 3">
            <a:extLst>
              <a:ext uri="{FF2B5EF4-FFF2-40B4-BE49-F238E27FC236}">
                <a16:creationId xmlns:a16="http://schemas.microsoft.com/office/drawing/2014/main" id="{3BC6017A-6192-4323-94BD-DF624EAEBD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A17B7F8-7F0B-4678-8896-ADFAD60012D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>
            <a:extLst>
              <a:ext uri="{FF2B5EF4-FFF2-40B4-BE49-F238E27FC236}">
                <a16:creationId xmlns:a16="http://schemas.microsoft.com/office/drawing/2014/main" id="{901880D2-C6A5-4264-89E4-895781CAB62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3490" name="备注占位符 2">
            <a:extLst>
              <a:ext uri="{FF2B5EF4-FFF2-40B4-BE49-F238E27FC236}">
                <a16:creationId xmlns:a16="http://schemas.microsoft.com/office/drawing/2014/main" id="{03969050-094B-4665-802D-105606D162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491" name="灯片编号占位符 3">
            <a:extLst>
              <a:ext uri="{FF2B5EF4-FFF2-40B4-BE49-F238E27FC236}">
                <a16:creationId xmlns:a16="http://schemas.microsoft.com/office/drawing/2014/main" id="{F856D711-3048-4EE0-8687-404FA4C2A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EF35B70-C344-4503-9212-3E86C5520D7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幻灯片图像占位符 1">
            <a:extLst>
              <a:ext uri="{FF2B5EF4-FFF2-40B4-BE49-F238E27FC236}">
                <a16:creationId xmlns:a16="http://schemas.microsoft.com/office/drawing/2014/main" id="{66A6C55F-23A7-46A0-B5EE-24B090359D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5538" name="备注占位符 2">
            <a:extLst>
              <a:ext uri="{FF2B5EF4-FFF2-40B4-BE49-F238E27FC236}">
                <a16:creationId xmlns:a16="http://schemas.microsoft.com/office/drawing/2014/main" id="{6B7F1E11-81F6-4CE6-8770-108766BB38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539" name="灯片编号占位符 3">
            <a:extLst>
              <a:ext uri="{FF2B5EF4-FFF2-40B4-BE49-F238E27FC236}">
                <a16:creationId xmlns:a16="http://schemas.microsoft.com/office/drawing/2014/main" id="{305BDC8E-E389-4FEB-8763-B27A6E2A6C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E9DED86-0AF1-4B83-8DDB-11AA5C573CE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图像占位符 1">
            <a:extLst>
              <a:ext uri="{FF2B5EF4-FFF2-40B4-BE49-F238E27FC236}">
                <a16:creationId xmlns:a16="http://schemas.microsoft.com/office/drawing/2014/main" id="{EFD021AB-F4D7-4453-B846-AB06B632AA1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7586" name="备注占位符 2">
            <a:extLst>
              <a:ext uri="{FF2B5EF4-FFF2-40B4-BE49-F238E27FC236}">
                <a16:creationId xmlns:a16="http://schemas.microsoft.com/office/drawing/2014/main" id="{B336D6D5-5A20-43B4-B786-B55FC3F41C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587" name="灯片编号占位符 3">
            <a:extLst>
              <a:ext uri="{FF2B5EF4-FFF2-40B4-BE49-F238E27FC236}">
                <a16:creationId xmlns:a16="http://schemas.microsoft.com/office/drawing/2014/main" id="{4621AB71-54CC-4365-97BC-AAB79031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8B6949E-50E5-47DD-98E9-986F8BE9998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>
            <a:extLst>
              <a:ext uri="{FF2B5EF4-FFF2-40B4-BE49-F238E27FC236}">
                <a16:creationId xmlns:a16="http://schemas.microsoft.com/office/drawing/2014/main" id="{474762DF-0CC1-4D7B-844E-1F74622404C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9634" name="备注占位符 2">
            <a:extLst>
              <a:ext uri="{FF2B5EF4-FFF2-40B4-BE49-F238E27FC236}">
                <a16:creationId xmlns:a16="http://schemas.microsoft.com/office/drawing/2014/main" id="{80F796D5-9816-4C80-B1FD-C495C1810C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635" name="灯片编号占位符 3">
            <a:extLst>
              <a:ext uri="{FF2B5EF4-FFF2-40B4-BE49-F238E27FC236}">
                <a16:creationId xmlns:a16="http://schemas.microsoft.com/office/drawing/2014/main" id="{ABB8EE99-2F28-4995-8D32-1CC9E9DF5A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4224CA8-28F2-4A0D-A118-63C7DF884C9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>
            <a:extLst>
              <a:ext uri="{FF2B5EF4-FFF2-40B4-BE49-F238E27FC236}">
                <a16:creationId xmlns:a16="http://schemas.microsoft.com/office/drawing/2014/main" id="{EE511ADF-7830-47DC-A5F3-7BCCB935B54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1682" name="备注占位符 2">
            <a:extLst>
              <a:ext uri="{FF2B5EF4-FFF2-40B4-BE49-F238E27FC236}">
                <a16:creationId xmlns:a16="http://schemas.microsoft.com/office/drawing/2014/main" id="{343A23EA-A60B-4845-9CBF-1C852999515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683" name="灯片编号占位符 3">
            <a:extLst>
              <a:ext uri="{FF2B5EF4-FFF2-40B4-BE49-F238E27FC236}">
                <a16:creationId xmlns:a16="http://schemas.microsoft.com/office/drawing/2014/main" id="{A1D303B3-9390-4D33-AA02-9E37A25BE9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EE50AF9-5E22-421B-8CA5-F7451FAE460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>
            <a:extLst>
              <a:ext uri="{FF2B5EF4-FFF2-40B4-BE49-F238E27FC236}">
                <a16:creationId xmlns:a16="http://schemas.microsoft.com/office/drawing/2014/main" id="{C9C280EB-595A-410F-84F5-BA3BCB8F9B7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3730" name="备注占位符 2">
            <a:extLst>
              <a:ext uri="{FF2B5EF4-FFF2-40B4-BE49-F238E27FC236}">
                <a16:creationId xmlns:a16="http://schemas.microsoft.com/office/drawing/2014/main" id="{9A25FE94-7C44-4E26-AF98-40A101896B7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731" name="灯片编号占位符 3">
            <a:extLst>
              <a:ext uri="{FF2B5EF4-FFF2-40B4-BE49-F238E27FC236}">
                <a16:creationId xmlns:a16="http://schemas.microsoft.com/office/drawing/2014/main" id="{59ADB871-81AF-4DB5-A135-9D5948845F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E0B8D61-E5FE-4BD8-920A-4596C924EC9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幻灯片图像占位符 1">
            <a:extLst>
              <a:ext uri="{FF2B5EF4-FFF2-40B4-BE49-F238E27FC236}">
                <a16:creationId xmlns:a16="http://schemas.microsoft.com/office/drawing/2014/main" id="{E6E40123-6A86-442C-8966-46DFF7ABB66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5778" name="备注占位符 2">
            <a:extLst>
              <a:ext uri="{FF2B5EF4-FFF2-40B4-BE49-F238E27FC236}">
                <a16:creationId xmlns:a16="http://schemas.microsoft.com/office/drawing/2014/main" id="{88B0E5A5-DE29-4FE7-9B5F-4009E8336A8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779" name="灯片编号占位符 3">
            <a:extLst>
              <a:ext uri="{FF2B5EF4-FFF2-40B4-BE49-F238E27FC236}">
                <a16:creationId xmlns:a16="http://schemas.microsoft.com/office/drawing/2014/main" id="{518E2A44-364B-4994-8552-568773C74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F0CC919-97DE-4B79-A758-D16D672F22C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>
            <a:extLst>
              <a:ext uri="{FF2B5EF4-FFF2-40B4-BE49-F238E27FC236}">
                <a16:creationId xmlns:a16="http://schemas.microsoft.com/office/drawing/2014/main" id="{0FEC28D9-D224-4B0C-A22E-38C3C23D8C3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7826" name="备注占位符 2">
            <a:extLst>
              <a:ext uri="{FF2B5EF4-FFF2-40B4-BE49-F238E27FC236}">
                <a16:creationId xmlns:a16="http://schemas.microsoft.com/office/drawing/2014/main" id="{86D498B5-64EC-4197-B2CA-4C7522648C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827" name="灯片编号占位符 3">
            <a:extLst>
              <a:ext uri="{FF2B5EF4-FFF2-40B4-BE49-F238E27FC236}">
                <a16:creationId xmlns:a16="http://schemas.microsoft.com/office/drawing/2014/main" id="{2CD249F8-75C2-4345-8FCB-3FD4C0B0FC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B9573FE-9EE4-49CF-9019-6AE2200EF36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幻灯片图像占位符 1">
            <a:extLst>
              <a:ext uri="{FF2B5EF4-FFF2-40B4-BE49-F238E27FC236}">
                <a16:creationId xmlns:a16="http://schemas.microsoft.com/office/drawing/2014/main" id="{B43850EB-2A86-4BAB-9A18-3E89626C7EC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9874" name="备注占位符 2">
            <a:extLst>
              <a:ext uri="{FF2B5EF4-FFF2-40B4-BE49-F238E27FC236}">
                <a16:creationId xmlns:a16="http://schemas.microsoft.com/office/drawing/2014/main" id="{111EA865-21E2-4685-A65F-E6017A8BD0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875" name="灯片编号占位符 3">
            <a:extLst>
              <a:ext uri="{FF2B5EF4-FFF2-40B4-BE49-F238E27FC236}">
                <a16:creationId xmlns:a16="http://schemas.microsoft.com/office/drawing/2014/main" id="{1148210E-B11D-47AB-A42F-1B5E9224CB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5B512D-E890-4F9F-809D-E7F7FE68FD5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>
            <a:extLst>
              <a:ext uri="{FF2B5EF4-FFF2-40B4-BE49-F238E27FC236}">
                <a16:creationId xmlns:a16="http://schemas.microsoft.com/office/drawing/2014/main" id="{F0AE9831-B2C8-4C2B-B4F9-6C0E6D13736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4" name="备注占位符 2">
            <a:extLst>
              <a:ext uri="{FF2B5EF4-FFF2-40B4-BE49-F238E27FC236}">
                <a16:creationId xmlns:a16="http://schemas.microsoft.com/office/drawing/2014/main" id="{CDFCAB6F-885F-4A7C-9ACA-B37607C14A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5" name="灯片编号占位符 3">
            <a:extLst>
              <a:ext uri="{FF2B5EF4-FFF2-40B4-BE49-F238E27FC236}">
                <a16:creationId xmlns:a16="http://schemas.microsoft.com/office/drawing/2014/main" id="{15CFADC5-C1FD-41C9-8A64-FD6857C43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4C34684-B18E-46E8-BE59-5E144D75721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>
            <a:extLst>
              <a:ext uri="{FF2B5EF4-FFF2-40B4-BE49-F238E27FC236}">
                <a16:creationId xmlns:a16="http://schemas.microsoft.com/office/drawing/2014/main" id="{B447ADD5-75E9-4675-AA62-F4B22CE7620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0242" name="备注占位符 2">
            <a:extLst>
              <a:ext uri="{FF2B5EF4-FFF2-40B4-BE49-F238E27FC236}">
                <a16:creationId xmlns:a16="http://schemas.microsoft.com/office/drawing/2014/main" id="{91F84F21-AEAA-45AB-8B42-75AE6D8195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3" name="灯片编号占位符 3">
            <a:extLst>
              <a:ext uri="{FF2B5EF4-FFF2-40B4-BE49-F238E27FC236}">
                <a16:creationId xmlns:a16="http://schemas.microsoft.com/office/drawing/2014/main" id="{583F9A99-9008-4787-8E7B-CBB3D4E2E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714DD9C-D355-4AD2-A097-E71E63EA0F0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42AFBA78-2166-43F9-ACC7-DDC056BB771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37336BFA-9F30-4184-A971-282DE3FBCEB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6D7FB00E-8242-4395-BE3D-813CDAB1A6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C2C56E2-7D66-42F2-A773-DA7F9249A5E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>
            <a:extLst>
              <a:ext uri="{FF2B5EF4-FFF2-40B4-BE49-F238E27FC236}">
                <a16:creationId xmlns:a16="http://schemas.microsoft.com/office/drawing/2014/main" id="{F03D9736-92BC-4340-A68C-718456B58F7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4338" name="备注占位符 2">
            <a:extLst>
              <a:ext uri="{FF2B5EF4-FFF2-40B4-BE49-F238E27FC236}">
                <a16:creationId xmlns:a16="http://schemas.microsoft.com/office/drawing/2014/main" id="{374C58D4-544C-42BD-A3A5-9BF7C13B0CB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39" name="灯片编号占位符 3">
            <a:extLst>
              <a:ext uri="{FF2B5EF4-FFF2-40B4-BE49-F238E27FC236}">
                <a16:creationId xmlns:a16="http://schemas.microsoft.com/office/drawing/2014/main" id="{159B6E2C-00FA-451C-8851-0FAE05211A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664D42F-6D18-48AB-87BE-30CE469B8E9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>
            <a:extLst>
              <a:ext uri="{FF2B5EF4-FFF2-40B4-BE49-F238E27FC236}">
                <a16:creationId xmlns:a16="http://schemas.microsoft.com/office/drawing/2014/main" id="{0D64CD4A-9A10-494D-BB23-4F41B6B7E5E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6386" name="备注占位符 2">
            <a:extLst>
              <a:ext uri="{FF2B5EF4-FFF2-40B4-BE49-F238E27FC236}">
                <a16:creationId xmlns:a16="http://schemas.microsoft.com/office/drawing/2014/main" id="{5E2E1A0B-72A7-4D99-8441-02C6F9FEC2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6276D0E8-2C8B-42C7-BC26-A6B2EB9C47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D92C5C8-FB03-4948-97D7-FB7F23D3BC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>
            <a:extLst>
              <a:ext uri="{FF2B5EF4-FFF2-40B4-BE49-F238E27FC236}">
                <a16:creationId xmlns:a16="http://schemas.microsoft.com/office/drawing/2014/main" id="{977C38A7-4113-46F0-A5D9-AD4EA433CC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8434" name="备注占位符 2">
            <a:extLst>
              <a:ext uri="{FF2B5EF4-FFF2-40B4-BE49-F238E27FC236}">
                <a16:creationId xmlns:a16="http://schemas.microsoft.com/office/drawing/2014/main" id="{FEE4167E-98A6-4412-B59A-B86BBAAC71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5" name="灯片编号占位符 3">
            <a:extLst>
              <a:ext uri="{FF2B5EF4-FFF2-40B4-BE49-F238E27FC236}">
                <a16:creationId xmlns:a16="http://schemas.microsoft.com/office/drawing/2014/main" id="{1695A581-C35C-4E4A-B038-9FB14F2D98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12E250D-0285-4E13-B269-323FFC9EBB0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>
            <a:extLst>
              <a:ext uri="{FF2B5EF4-FFF2-40B4-BE49-F238E27FC236}">
                <a16:creationId xmlns:a16="http://schemas.microsoft.com/office/drawing/2014/main" id="{E825B0F0-953F-4697-B0F0-356709396F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0482" name="备注占位符 2">
            <a:extLst>
              <a:ext uri="{FF2B5EF4-FFF2-40B4-BE49-F238E27FC236}">
                <a16:creationId xmlns:a16="http://schemas.microsoft.com/office/drawing/2014/main" id="{95C205EF-C7A6-480B-B913-5551CDB9A3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83" name="灯片编号占位符 3">
            <a:extLst>
              <a:ext uri="{FF2B5EF4-FFF2-40B4-BE49-F238E27FC236}">
                <a16:creationId xmlns:a16="http://schemas.microsoft.com/office/drawing/2014/main" id="{EDA3C538-BE15-4D84-850E-71A958154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CEC9258-EA3F-489A-AA71-599B63A2381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1232C81-96EF-4040-B31D-90978B2E2E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821E95-AF0D-4F5C-8BDF-CE19217399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A165CF-430D-42B7-B3E0-F37E805C81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A820D8-2E95-45EF-886A-2DEF0D31C3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73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A039385-C32B-4B02-88C5-6830C52D25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136C6C-71A1-413B-AA4B-8E5DCB07BB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4390F6-C0F2-46F9-BBCE-2F1990F286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E97CB6-6E73-40B6-9178-3F2E231265D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6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40F618-A191-4B0C-AC55-3D7B272E03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9A430C-1BA4-4B94-AC08-FA8A906258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23446F4-9D56-47C0-BBD7-B2394AF56B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C95104-4998-4708-92F0-8D933F9C8B7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66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FEA820D8-2E95-45EF-886A-2DEF0D31C3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19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924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277D8B4E-D150-4F63-975E-8BF9697023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48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20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82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CBE7A-11A9-42D9-8DCD-EEBE50EE75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858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101C-256C-46E1-BADD-24389782E6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05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6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315FDC-F883-42BE-B0CB-DA3E2DDAD1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79832D0-D0AC-428E-9D1B-572816B93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C326A0-802A-471F-8875-B4BD0DA20B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360DEF-744B-4009-9C6C-3887EF4810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20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61B3167-EC3C-407B-A3E1-48857E99BF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797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752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0915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52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9843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924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625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1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B41122-2701-4FAD-93C2-B80CACD3B7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D30014-55CA-46DA-AED2-9905218948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24A818-CCAE-4DEE-B14D-46831BB8D4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7D8B4E-D150-4F63-975E-8BF9697023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9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6B23D-0D9B-4789-B22F-952DE59E3F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C8310-1872-4AAD-BB8D-2CD8D741B4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5750F-B991-4A6B-A4E3-37CBDB9093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27EAFB-18E5-4EE1-A9EA-5B809157D6D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2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B440125-A322-4F4A-8F93-B5355C75D8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DB9F22E-C6AD-40C3-AB21-8B6B59E72C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8BEDA19-DA2E-4DB8-B891-877B3F1709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34ED5C-8A7B-4732-88F9-E56000CD9F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2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3C27584-31CF-43E8-BDFC-ECB7B8CCE5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50C91D2-FC11-4407-8787-A7A18B6F2B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762BDB8-4446-437F-BDD2-C988B1E2D8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CBE7A-11A9-42D9-8DCD-EEBE50EE75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579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C12DBA6-DED7-48C8-8724-27343DBDBC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95A5C4B-5F50-407E-AAD2-E0557A3549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EC7E972-A6DC-4A5D-AD75-A91A0098E5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C8101C-256C-46E1-BADD-24389782E66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1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5B46F-CF61-412F-AC5A-C5EFEB16A9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45CA9-01F6-4D8D-A5EE-C130A2C96F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80A10-931B-4B61-B452-D6CD550904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59C836-3A06-4B16-8EE8-CF0662A406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03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8180F-8B76-408A-8AF8-E9D760F278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D8F7B2-E026-42B4-A5DC-8525A3C5E2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F2D4F-EF98-4BA5-9917-062BDF82A3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B3167-EC3C-407B-A3E1-48857E99BF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61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5B84308-609F-4D23-846E-C8135C65D97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D457848-D46C-4BE8-B19A-0156684ECC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D4FD2D-A127-42D2-A25A-EB1D7A1EAEE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>
              <a:defRPr/>
            </a:pPr>
            <a:fld id="{7A6DED73-64F1-48F3-9B96-A433A2329B1D}" type="datetime1">
              <a:rPr lang="zh-CN" altLang="en-US"/>
              <a:pPr>
                <a:defRPr/>
              </a:pPr>
              <a:t>2019/9/5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68EEDA0-2934-4A48-9001-046CF19748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2D528BA-60C5-46E0-8504-C8B87069EE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noProof="1" dirty="0"/>
            </a:lvl1pPr>
          </a:lstStyle>
          <a:p>
            <a:fld id="{71FED2F1-4B9C-4BD4-98BB-DD6F6E7D0BB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A6DED73-64F1-48F3-9B96-A433A2329B1D}" type="datetime1">
              <a:rPr lang="zh-CN" altLang="en-US" smtClean="0"/>
              <a:pPr>
                <a:defRPr/>
              </a:pPr>
              <a:t>2019/9/5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1FED2F1-4B9C-4BD4-98BB-DD6F6E7D0B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89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slide" Target="slide25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slide" Target="slide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01300000209380121738459140651">
            <a:extLst>
              <a:ext uri="{FF2B5EF4-FFF2-40B4-BE49-F238E27FC236}">
                <a16:creationId xmlns:a16="http://schemas.microsoft.com/office/drawing/2014/main" id="{C38FC391-E419-4F0D-9E0F-8EA53BE1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38115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AutoShape 3">
            <a:extLst>
              <a:ext uri="{FF2B5EF4-FFF2-40B4-BE49-F238E27FC236}">
                <a16:creationId xmlns:a16="http://schemas.microsoft.com/office/drawing/2014/main" id="{A623D729-5552-4E84-A3C3-6E13100D7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80975"/>
            <a:ext cx="4419600" cy="2586038"/>
          </a:xfrm>
          <a:prstGeom prst="cloudCallout">
            <a:avLst>
              <a:gd name="adj1" fmla="val -63292"/>
              <a:gd name="adj2" fmla="val 69093"/>
            </a:avLst>
          </a:prstGeom>
          <a:solidFill>
            <a:srgbClr val="99CCFF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>
                <a:ea typeface="楷体_GB2312" pitchFamily="1" charset="-122"/>
              </a:rPr>
              <a:t>同学们，你们知道我们师徒四人到何处取经吗？</a:t>
            </a:r>
          </a:p>
        </p:txBody>
      </p:sp>
      <p:sp>
        <p:nvSpPr>
          <p:cNvPr id="3076" name="WordArt 4">
            <a:extLst>
              <a:ext uri="{FF2B5EF4-FFF2-40B4-BE49-F238E27FC236}">
                <a16:creationId xmlns:a16="http://schemas.microsoft.com/office/drawing/2014/main" id="{3CBBEF71-37F0-4D59-B075-420CC4700CA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62000" y="180975"/>
            <a:ext cx="3581400" cy="1114425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18750"/>
              </a:avLst>
            </a:prstTxWarp>
          </a:bodyPr>
          <a:lstStyle/>
          <a:p>
            <a:pPr algn="ctr"/>
            <a:r>
              <a:rPr lang="zh-CN" altLang="en-US" sz="54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华文新魏"/>
              </a:rPr>
              <a:t>你知道吗？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>
            <a:extLst>
              <a:ext uri="{FF2B5EF4-FFF2-40B4-BE49-F238E27FC236}">
                <a16:creationId xmlns:a16="http://schemas.microsoft.com/office/drawing/2014/main" id="{3065C2D4-AF78-4B7A-8544-D9B683248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293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graphicFrame>
        <p:nvGraphicFramePr>
          <p:cNvPr id="12291" name="Group 3">
            <a:extLst>
              <a:ext uri="{FF2B5EF4-FFF2-40B4-BE49-F238E27FC236}">
                <a16:creationId xmlns:a16="http://schemas.microsoft.com/office/drawing/2014/main" id="{42E8D2C8-914C-49E8-A104-8E6A9D1503FD}"/>
              </a:ext>
            </a:extLst>
          </p:cNvPr>
          <p:cNvGraphicFramePr>
            <a:graphicFrameLocks noGrp="1"/>
          </p:cNvGraphicFramePr>
          <p:nvPr/>
        </p:nvGraphicFramePr>
        <p:xfrm>
          <a:off x="142875" y="1000125"/>
          <a:ext cx="8858250" cy="5143501"/>
        </p:xfrm>
        <a:graphic>
          <a:graphicData uri="http://schemas.openxmlformats.org/drawingml/2006/table">
            <a:tbl>
              <a:tblPr/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2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等级名称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社会阶层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职责和义务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婆罗门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刹帝利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吠舍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首陀罗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17" name="Text Box 33">
            <a:extLst>
              <a:ext uri="{FF2B5EF4-FFF2-40B4-BE49-F238E27FC236}">
                <a16:creationId xmlns:a16="http://schemas.microsoft.com/office/drawing/2014/main" id="{C90C4FC9-4FD1-4910-A037-CE078D846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7438" y="1714500"/>
            <a:ext cx="2286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祭司、贵族</a:t>
            </a:r>
          </a:p>
        </p:txBody>
      </p:sp>
      <p:sp>
        <p:nvSpPr>
          <p:cNvPr id="12318" name="Text Box 34">
            <a:extLst>
              <a:ext uri="{FF2B5EF4-FFF2-40B4-BE49-F238E27FC236}">
                <a16:creationId xmlns:a16="http://schemas.microsoft.com/office/drawing/2014/main" id="{DB65C4F3-8D26-4CA1-8A00-F5145B37C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5" y="1714500"/>
            <a:ext cx="23574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掌握神权</a:t>
            </a:r>
          </a:p>
        </p:txBody>
      </p:sp>
      <p:sp>
        <p:nvSpPr>
          <p:cNvPr id="12319" name="Text Box 35">
            <a:extLst>
              <a:ext uri="{FF2B5EF4-FFF2-40B4-BE49-F238E27FC236}">
                <a16:creationId xmlns:a16="http://schemas.microsoft.com/office/drawing/2014/main" id="{A03E69DD-BB60-44BB-93CF-10E7F9B73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2500313"/>
            <a:ext cx="35718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国王、官吏、武士</a:t>
            </a:r>
          </a:p>
        </p:txBody>
      </p:sp>
      <p:sp>
        <p:nvSpPr>
          <p:cNvPr id="12320" name="Text Box 36">
            <a:extLst>
              <a:ext uri="{FF2B5EF4-FFF2-40B4-BE49-F238E27FC236}">
                <a16:creationId xmlns:a16="http://schemas.microsoft.com/office/drawing/2014/main" id="{FF97D698-EE8D-4192-BE1D-2E2EA5D64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2428875"/>
            <a:ext cx="411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把持国家军政大权</a:t>
            </a:r>
          </a:p>
        </p:txBody>
      </p:sp>
      <p:sp>
        <p:nvSpPr>
          <p:cNvPr id="12321" name="Text Box 37">
            <a:extLst>
              <a:ext uri="{FF2B5EF4-FFF2-40B4-BE49-F238E27FC236}">
                <a16:creationId xmlns:a16="http://schemas.microsoft.com/office/drawing/2014/main" id="{D2422BF5-E91B-4C2B-B94F-7D9698EA6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3335338"/>
            <a:ext cx="3571875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农牧民、手工业者、商人</a:t>
            </a:r>
          </a:p>
        </p:txBody>
      </p:sp>
      <p:sp>
        <p:nvSpPr>
          <p:cNvPr id="12322" name="Text Box 38">
            <a:extLst>
              <a:ext uri="{FF2B5EF4-FFF2-40B4-BE49-F238E27FC236}">
                <a16:creationId xmlns:a16="http://schemas.microsoft.com/office/drawing/2014/main" id="{D19B287C-B40A-425B-9AC8-4A278BB52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3154363"/>
            <a:ext cx="3500438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向国家纳税；向神庙上供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; 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供养第一、二等级。</a:t>
            </a:r>
          </a:p>
        </p:txBody>
      </p:sp>
      <p:sp>
        <p:nvSpPr>
          <p:cNvPr id="12323" name="Text Box 39">
            <a:extLst>
              <a:ext uri="{FF2B5EF4-FFF2-40B4-BE49-F238E27FC236}">
                <a16:creationId xmlns:a16="http://schemas.microsoft.com/office/drawing/2014/main" id="{550BFFE5-E25D-46C3-AE67-5B2CB170F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4751388"/>
            <a:ext cx="36480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被征服者、贫困破产失去土地的人</a:t>
            </a:r>
          </a:p>
        </p:txBody>
      </p:sp>
      <p:sp>
        <p:nvSpPr>
          <p:cNvPr id="12324" name="Text Box 40">
            <a:extLst>
              <a:ext uri="{FF2B5EF4-FFF2-40B4-BE49-F238E27FC236}">
                <a16:creationId xmlns:a16="http://schemas.microsoft.com/office/drawing/2014/main" id="{F30B8158-DFEB-4C75-BBEA-172B06F7B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4475163"/>
            <a:ext cx="3643313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几乎没有权利，受上层等级的剥削和奴役，从事最苦、最累、最脏的职业。</a:t>
            </a:r>
          </a:p>
        </p:txBody>
      </p:sp>
      <p:sp>
        <p:nvSpPr>
          <p:cNvPr id="21541" name="Text Box 37">
            <a:extLst>
              <a:ext uri="{FF2B5EF4-FFF2-40B4-BE49-F238E27FC236}">
                <a16:creationId xmlns:a16="http://schemas.microsoft.com/office/drawing/2014/main" id="{63C1CB4B-3224-462E-BA50-EB4825B0C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913"/>
            <a:ext cx="91440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、具体内容：</a:t>
            </a:r>
          </a:p>
        </p:txBody>
      </p:sp>
      <p:sp>
        <p:nvSpPr>
          <p:cNvPr id="11302" name="WordArt 38">
            <a:extLst>
              <a:ext uri="{FF2B5EF4-FFF2-40B4-BE49-F238E27FC236}">
                <a16:creationId xmlns:a16="http://schemas.microsoft.com/office/drawing/2014/main" id="{13ED8AF7-B8EF-496C-9F1D-28814B7E4F3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71550" y="6237288"/>
            <a:ext cx="67691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0033CC"/>
                </a:solidFill>
                <a:latin typeface="宋体" panose="02010600030101010101" pitchFamily="2" charset="-122"/>
              </a:rPr>
              <a:t>规定不同等级的人不得通婚。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7" grpId="0"/>
      <p:bldP spid="12318" grpId="0"/>
      <p:bldP spid="12319" grpId="0"/>
      <p:bldP spid="12320" grpId="0"/>
      <p:bldP spid="12321" grpId="0"/>
      <p:bldP spid="12322" grpId="0"/>
      <p:bldP spid="12323" grpId="0"/>
      <p:bldP spid="123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>
            <a:extLst>
              <a:ext uri="{FF2B5EF4-FFF2-40B4-BE49-F238E27FC236}">
                <a16:creationId xmlns:a16="http://schemas.microsoft.com/office/drawing/2014/main" id="{B677B121-EAF8-4B93-9FE6-1B4E59B79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293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AAE4BDCD-33FC-482F-97A7-94FD5CF51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35425"/>
            <a:ext cx="876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Gulim" pitchFamily="34" charset="-127"/>
              </a:rPr>
              <a:t>　　</a:t>
            </a:r>
          </a:p>
        </p:txBody>
      </p:sp>
      <p:sp>
        <p:nvSpPr>
          <p:cNvPr id="23556" name="Rectangle 5">
            <a:extLst>
              <a:ext uri="{FF2B5EF4-FFF2-40B4-BE49-F238E27FC236}">
                <a16:creationId xmlns:a16="http://schemas.microsoft.com/office/drawing/2014/main" id="{8E2FF04B-5702-4E81-A552-990880971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60350"/>
            <a:ext cx="273685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、实质：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CCE0B01E-2D41-492C-A20C-C28391D8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052513"/>
            <a:ext cx="85010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  严格的社会等级制度。是</a:t>
            </a:r>
            <a:r>
              <a:rPr lang="zh-CN" altLang="en-US" sz="36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贵族统治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的工具，是</a:t>
            </a:r>
            <a:r>
              <a:rPr lang="zh-CN" altLang="en-US" sz="36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保护奴隶主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特权的一种等级制度。</a:t>
            </a:r>
          </a:p>
        </p:txBody>
      </p:sp>
      <p:sp>
        <p:nvSpPr>
          <p:cNvPr id="13318" name="Rectangle 7">
            <a:extLst>
              <a:ext uri="{FF2B5EF4-FFF2-40B4-BE49-F238E27FC236}">
                <a16:creationId xmlns:a16="http://schemas.microsoft.com/office/drawing/2014/main" id="{CE2E5433-CE8D-4BA8-B7AF-C2DF5D71E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349500"/>
            <a:ext cx="5545138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、影响：</a:t>
            </a:r>
          </a:p>
        </p:txBody>
      </p:sp>
      <p:sp>
        <p:nvSpPr>
          <p:cNvPr id="13319" name="Rectangle 8">
            <a:extLst>
              <a:ext uri="{FF2B5EF4-FFF2-40B4-BE49-F238E27FC236}">
                <a16:creationId xmlns:a16="http://schemas.microsoft.com/office/drawing/2014/main" id="{A2CF2340-3528-4941-B6EA-C77C3F1FF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141663"/>
            <a:ext cx="8501063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种姓制度激化了社会矛盾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。随着社会的发展，种姓制度日益引起人们的不满，反对婆罗门特权的情绪不断高涨。百姓生活困苦，社会矛盾尖锐。</a:t>
            </a:r>
          </a:p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600" b="1" u="sng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当今种姓制度虽已废除，但对印度社会仍有影响。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13318" grpId="0" animBg="1"/>
      <p:bldP spid="133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WordArt 2">
            <a:extLst>
              <a:ext uri="{FF2B5EF4-FFF2-40B4-BE49-F238E27FC236}">
                <a16:creationId xmlns:a16="http://schemas.microsoft.com/office/drawing/2014/main" id="{52FD09F8-8E25-4318-9CBA-02C67849367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68313" y="404813"/>
            <a:ext cx="2743200" cy="723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54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5000"/>
                    </a:srgbClr>
                  </a:outerShdw>
                </a:effectLst>
                <a:latin typeface="宋体" panose="02010600030101010101" pitchFamily="2" charset="-122"/>
              </a:rPr>
              <a:t>新闻链接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C8B3D670-D542-4FBF-90CC-6B9154811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68413"/>
            <a:ext cx="8497888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媒体报道，印度北方日前发生惨剧。一对来自不同种姓的年轻情侣被村里人吊死。这位</a:t>
            </a:r>
            <a:r>
              <a:rPr lang="en-US" altLang="zh-CN" sz="2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岁的青年男子属于地位较高的</a:t>
            </a:r>
            <a:r>
              <a:rPr lang="zh-CN" altLang="en-US" sz="2600" b="1">
                <a:solidFill>
                  <a:schemeClr val="accent2"/>
                </a:solidFill>
                <a:ea typeface="黑体" panose="02010609060101010101" pitchFamily="49" charset="-122"/>
              </a:rPr>
              <a:t>“</a:t>
            </a:r>
            <a:r>
              <a:rPr lang="zh-CN" altLang="en-US" sz="2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婆罗门</a:t>
            </a:r>
            <a:r>
              <a:rPr lang="zh-CN" altLang="en-US" sz="2600" b="1">
                <a:solidFill>
                  <a:schemeClr val="accent2"/>
                </a:solidFill>
                <a:ea typeface="黑体" panose="02010609060101010101" pitchFamily="49" charset="-122"/>
              </a:rPr>
              <a:t>”</a:t>
            </a:r>
            <a:r>
              <a:rPr lang="zh-CN" altLang="en-US" sz="2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种姓，而他</a:t>
            </a:r>
            <a:r>
              <a:rPr lang="en-US" altLang="zh-CN" sz="2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2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岁的心上人属于较低的种姓。据当地警方称，他们逮捕了这对情侣的亲属，因为他们也参与了将两人吊死的暴行。警方还表示，几乎全村老少都反对这对年轻情侣不同种姓之间的婚姻，认为这是大逆不道，为此导致双方家庭采取了过激行动。此间舆论指出，由于种姓制度的根深蒂固，目前在印度农村地区，人们对于不同种姓和不同宗教男女之间的婚姻普遍持反对态度。</a:t>
            </a:r>
            <a:br>
              <a:rPr lang="zh-CN" altLang="en-US" sz="26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60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C21BD46C-EC7E-44F2-A011-5541F4D81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084763"/>
            <a:ext cx="8359775" cy="6413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FF3300"/>
                </a:solidFill>
                <a:ea typeface="黑体" panose="02010609060101010101" pitchFamily="49" charset="-122"/>
              </a:rPr>
              <a:t>为什么人们反对这对情侣之间的婚姻？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04C7465-C96F-41FF-85FA-FE9C65C925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zh-CN" altLang="zh-CN" dirty="0"/>
              <a:t>“</a:t>
            </a:r>
            <a:r>
              <a:rPr lang="zh-CN" altLang="en-US" b="1" dirty="0"/>
              <a:t>贱民</a:t>
            </a:r>
            <a:r>
              <a:rPr lang="zh-CN" altLang="en-US" dirty="0"/>
              <a:t>”，又称</a:t>
            </a:r>
            <a:r>
              <a:rPr lang="zh-CN" altLang="en-US" b="1" dirty="0"/>
              <a:t>旃荼罗</a:t>
            </a:r>
            <a:r>
              <a:rPr lang="zh-CN" altLang="en-US" dirty="0"/>
              <a:t>。 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A4D56A7-36AF-485C-BFAE-3CFBE4584B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/>
              <a:t>贱民的来源不可考：他们可能是南印度人来到印度次大陆以前的原住民，也可能是罪犯，也可能是犯了事的战俘，甚或是不理种姓制度限制而进行的跨种姓婚姻及其后人</a:t>
            </a:r>
            <a:r>
              <a:rPr lang="zh-CN" altLang="zh-CN" sz="2800" b="1" dirty="0"/>
              <a:t>(</a:t>
            </a:r>
            <a:r>
              <a:rPr lang="zh-CN" altLang="en-US" sz="2800" b="1" dirty="0"/>
              <a:t>逆婚</a:t>
            </a:r>
            <a:r>
              <a:rPr lang="zh-CN" altLang="zh-CN" sz="2800" b="1" dirty="0"/>
              <a:t>)</a:t>
            </a:r>
            <a:r>
              <a:rPr lang="zh-CN" altLang="en-US" sz="2800" b="1" dirty="0"/>
              <a:t>。值得注意的是，不论男女双方原来的种姓为何，只要其中一方为贱民，其后裔皆为贱民。他们的工作种类多数具有宗教性</a:t>
            </a:r>
            <a:r>
              <a:rPr lang="zh-CN" altLang="zh-CN" sz="2800" b="1" dirty="0"/>
              <a:t>,</a:t>
            </a:r>
            <a:r>
              <a:rPr lang="zh-CN" altLang="en-US" sz="2800" b="1" dirty="0"/>
              <a:t>与死亡</a:t>
            </a:r>
            <a:r>
              <a:rPr lang="zh-CN" altLang="zh-CN" sz="2800" b="1" dirty="0"/>
              <a:t>,</a:t>
            </a:r>
            <a:r>
              <a:rPr lang="zh-CN" altLang="en-US" sz="2800" b="1" dirty="0"/>
              <a:t>排泄物</a:t>
            </a:r>
            <a:r>
              <a:rPr lang="zh-CN" altLang="zh-CN" sz="2800" b="1" dirty="0"/>
              <a:t>,</a:t>
            </a:r>
            <a:r>
              <a:rPr lang="zh-CN" altLang="en-US" sz="2800" b="1" dirty="0"/>
              <a:t>血污有关。印度教从未承认他们是印度教徒</a:t>
            </a:r>
            <a:r>
              <a:rPr lang="zh-CN" altLang="zh-CN" sz="2800" b="1" dirty="0"/>
              <a:t>,</a:t>
            </a:r>
            <a:r>
              <a:rPr lang="zh-CN" altLang="en-US" sz="2800" b="1" dirty="0"/>
              <a:t>因他们不是再生族。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BA708-F038-4404-933F-7F97FA0214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萨拉家族从事皮革制造工作已有几百年的历史。印度教规定他的家族从事这一行当。萨拉家族属于制革种姓</a:t>
            </a:r>
            <a:r>
              <a:rPr lang="zh-CN" altLang="zh-CN" sz="2800" b="1" dirty="0"/>
              <a:t>——</a:t>
            </a:r>
            <a:r>
              <a:rPr lang="zh-CN" altLang="en-US" sz="2800" b="1" dirty="0"/>
              <a:t>印度历史上数十个从事卑贱或“不洁”职业的种姓之一，并因此被视为“不可接触的人”</a:t>
            </a:r>
            <a:r>
              <a:rPr lang="zh-CN" altLang="zh-CN" sz="2800" b="1" dirty="0"/>
              <a:t>(“</a:t>
            </a:r>
            <a:r>
              <a:rPr lang="zh-CN" altLang="en-US" sz="2800" b="1" dirty="0"/>
              <a:t>贱民”</a:t>
            </a:r>
            <a:r>
              <a:rPr lang="zh-CN" altLang="zh-CN" sz="2800" b="1" dirty="0"/>
              <a:t>)</a:t>
            </a:r>
            <a:r>
              <a:rPr lang="zh-CN" altLang="en-US" sz="2800" b="1" dirty="0"/>
              <a:t>。最初有五分之一的印度人被划归这一群体。</a:t>
            </a:r>
            <a:r>
              <a:rPr lang="zh-CN" altLang="zh-CN" sz="2800" b="1" dirty="0"/>
              <a:t>1947</a:t>
            </a:r>
            <a:r>
              <a:rPr lang="zh-CN" altLang="en-US" sz="2800" b="1" dirty="0"/>
              <a:t>年，印度独立后不久即宣布取缔种姓制度。然而，即使到了二十一世纪的今天，在印度乡村，种姓等级依然森严，尤其在印度北方广袤肥沃的恒河平原上更是如此。</a:t>
            </a:r>
            <a:r>
              <a:rPr lang="zh-CN" altLang="en-US" sz="2800" dirty="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DBE3ED-9466-4C82-A05E-2AB4445F7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60350"/>
            <a:ext cx="8548687" cy="411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请根据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种姓制度</a:t>
            </a: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中四个等级的不同职业，猜猜他是那个等级？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从事农业、畜牧业、手工业、商业为主</a:t>
            </a:r>
          </a:p>
          <a:p>
            <a:pPr eaLnBrk="0" hangingPunct="0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从事宗教事务</a:t>
            </a:r>
          </a:p>
          <a:p>
            <a:pPr eaLnBrk="0" hangingPunct="0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从事农、牧、渔、养猪业以及其他职业。</a:t>
            </a:r>
          </a:p>
          <a:p>
            <a:pPr eaLnBrk="0" hangingPunct="0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从事国家军事、行政事务。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BC692308-B40D-4B2F-9540-E387D2D5D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775" y="1557338"/>
            <a:ext cx="1800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吠    舍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C8995255-EF3D-4A22-969B-10061CEF3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362200"/>
            <a:ext cx="2308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婆罗门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DCE7AF00-C7D1-4537-88EC-410CF2826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2997200"/>
            <a:ext cx="2124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首陀罗</a:t>
            </a: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835BD2AE-D786-4A5D-8CA8-F6DB349CD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840163"/>
            <a:ext cx="17287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刹帝利</a:t>
            </a:r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49CF3414-3195-4907-91B8-8B5AF63C981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676400"/>
            <a:ext cx="533400" cy="4572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07763" dir="8100000" algn="ctr" rotWithShape="0">
              <a:srgbClr val="FF330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◆</a:t>
            </a: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F6621CF7-A4E2-4282-B41E-964AC8669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488950" cy="4572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07763" dir="8100000" algn="ctr" rotWithShape="0">
              <a:srgbClr val="FF33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◆</a:t>
            </a: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FABDE26D-567D-4792-9656-0EA217CF8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38400"/>
            <a:ext cx="488950" cy="4572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07763" dir="8100000" algn="ctr" rotWithShape="0">
              <a:srgbClr val="FF330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◆</a:t>
            </a: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D62F507B-9B82-42A1-9FD9-7440A66D6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6200"/>
            <a:ext cx="625475" cy="4572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07763" dir="8100000" algn="ctr" rotWithShape="0">
              <a:srgbClr val="FF330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◆</a:t>
            </a:r>
          </a:p>
        </p:txBody>
      </p:sp>
      <p:sp>
        <p:nvSpPr>
          <p:cNvPr id="15371" name="AutoShape 11">
            <a:extLst>
              <a:ext uri="{FF2B5EF4-FFF2-40B4-BE49-F238E27FC236}">
                <a16:creationId xmlns:a16="http://schemas.microsoft.com/office/drawing/2014/main" id="{3985C86D-9743-45B4-BCEC-390D6A7B3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689475"/>
            <a:ext cx="4932363" cy="720725"/>
          </a:xfrm>
          <a:prstGeom prst="wedgeRectCallout">
            <a:avLst>
              <a:gd name="adj1" fmla="val -14111"/>
              <a:gd name="adj2" fmla="val -573787"/>
            </a:avLst>
          </a:prstGeom>
          <a:noFill/>
          <a:ln w="127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3399"/>
                </a:solidFill>
                <a:ea typeface="黑体" panose="02010609060101010101" pitchFamily="49" charset="-122"/>
              </a:rPr>
              <a:t>严格的社会等级制度</a:t>
            </a:r>
          </a:p>
        </p:txBody>
      </p:sp>
      <p:sp>
        <p:nvSpPr>
          <p:cNvPr id="15372" name="Text Box 12">
            <a:extLst>
              <a:ext uri="{FF2B5EF4-FFF2-40B4-BE49-F238E27FC236}">
                <a16:creationId xmlns:a16="http://schemas.microsoft.com/office/drawing/2014/main" id="{3FDF66AC-2BFB-44C5-8826-69F0D11A9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83238"/>
            <a:ext cx="7239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</a:rPr>
              <a:t>种姓制度激化了社会矛盾。</a:t>
            </a:r>
          </a:p>
        </p:txBody>
      </p:sp>
      <p:sp>
        <p:nvSpPr>
          <p:cNvPr id="15373" name="AutoShape 13">
            <a:extLst>
              <a:ext uri="{FF2B5EF4-FFF2-40B4-BE49-F238E27FC236}">
                <a16:creationId xmlns:a16="http://schemas.microsoft.com/office/drawing/2014/main" id="{7508A3C7-592D-4DE1-A512-FDDA8E5A2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35638"/>
            <a:ext cx="935038" cy="504825"/>
          </a:xfrm>
          <a:prstGeom prst="homePlate">
            <a:avLst>
              <a:gd name="adj" fmla="val 462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374" name="Text Box 14">
            <a:extLst>
              <a:ext uri="{FF2B5EF4-FFF2-40B4-BE49-F238E27FC236}">
                <a16:creationId xmlns:a16="http://schemas.microsoft.com/office/drawing/2014/main" id="{6E8867FD-41B3-4D5D-8BC2-E7DA7B1EB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5888" y="5202238"/>
            <a:ext cx="1103312" cy="1579562"/>
          </a:xfrm>
          <a:prstGeom prst="rect">
            <a:avLst/>
          </a:prstGeom>
          <a:noFill/>
          <a:ln w="254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佛教产生背景</a:t>
            </a:r>
            <a:endParaRPr lang="zh-CN" altLang="en-US" sz="24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  <p:bldP spid="15364" grpId="0"/>
      <p:bldP spid="15365" grpId="0"/>
      <p:bldP spid="15366" grpId="0"/>
      <p:bldP spid="15371" grpId="0" animBg="1"/>
      <p:bldP spid="15372" grpId="0"/>
      <p:bldP spid="15373" grpId="0" animBg="1"/>
      <p:bldP spid="153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3">
            <a:extLst>
              <a:ext uri="{FF2B5EF4-FFF2-40B4-BE49-F238E27FC236}">
                <a16:creationId xmlns:a16="http://schemas.microsoft.com/office/drawing/2014/main" id="{F2773750-7932-4FEA-AFB8-071BEA60C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293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52227" name="TextBox 4">
            <a:extLst>
              <a:ext uri="{FF2B5EF4-FFF2-40B4-BE49-F238E27FC236}">
                <a16:creationId xmlns:a16="http://schemas.microsoft.com/office/drawing/2014/main" id="{8C3A971C-CB1B-41B1-8738-4C0B81F7A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0"/>
            <a:ext cx="60721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五、佛教的创立</a:t>
            </a:r>
          </a:p>
        </p:txBody>
      </p:sp>
      <p:sp>
        <p:nvSpPr>
          <p:cNvPr id="52228" name="矩形 5">
            <a:extLst>
              <a:ext uri="{FF2B5EF4-FFF2-40B4-BE49-F238E27FC236}">
                <a16:creationId xmlns:a16="http://schemas.microsoft.com/office/drawing/2014/main" id="{1ADB0C22-4AA7-4159-9E9E-A4712A5ED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8050"/>
            <a:ext cx="2964273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自主学习思考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29" name="矩形 7">
            <a:extLst>
              <a:ext uri="{FF2B5EF4-FFF2-40B4-BE49-F238E27FC236}">
                <a16:creationId xmlns:a16="http://schemas.microsoft.com/office/drawing/2014/main" id="{29719C93-BB11-4921-B43A-61F99B8C4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2071688"/>
            <a:ext cx="8358188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、佛教产生的时间、地点、创始人？</a:t>
            </a:r>
          </a:p>
          <a:p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、为什么要创立佛教？</a:t>
            </a:r>
          </a:p>
          <a:p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、佛教的教义是什么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? </a:t>
            </a:r>
          </a:p>
          <a:p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、佛教在什么时候被弘扬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  <a:p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、既然佛教宣扬“众生平等”，反对等级制度，为什么身为统治阶级的阿育王还要宣扬和传播佛教？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19">
            <a:extLst>
              <a:ext uri="{FF2B5EF4-FFF2-40B4-BE49-F238E27FC236}">
                <a16:creationId xmlns:a16="http://schemas.microsoft.com/office/drawing/2014/main" id="{AAD84C3D-6CFD-40F0-861B-DF53F6049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0721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五、佛教的创立  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46BBC6A9-0C6C-4056-AA38-C285612FE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836613"/>
            <a:ext cx="3857625" cy="5794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、佛教产生的背景</a:t>
            </a:r>
          </a:p>
        </p:txBody>
      </p:sp>
      <p:sp>
        <p:nvSpPr>
          <p:cNvPr id="28676" name="Rectangle 8">
            <a:extLst>
              <a:ext uri="{FF2B5EF4-FFF2-40B4-BE49-F238E27FC236}">
                <a16:creationId xmlns:a16="http://schemas.microsoft.com/office/drawing/2014/main" id="{2A2A48F7-349D-4B16-80C6-39AA74076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484313"/>
            <a:ext cx="85010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种姓制度激化了社会矛盾。随着社会的发展，种姓制度日益引起人们的不满，反对婆罗门特权的情绪不断高涨。百姓生活困苦，社会矛盾尖锐。</a:t>
            </a:r>
          </a:p>
          <a:p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zh-CN" altLang="en-US" sz="3200" b="1" u="sng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277" name="矩形 6">
            <a:extLst>
              <a:ext uri="{FF2B5EF4-FFF2-40B4-BE49-F238E27FC236}">
                <a16:creationId xmlns:a16="http://schemas.microsoft.com/office/drawing/2014/main" id="{F71906DF-8B88-413F-9EC6-39F282E9A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644900"/>
            <a:ext cx="2428875" cy="5794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、时间地点</a:t>
            </a:r>
          </a:p>
        </p:txBody>
      </p:sp>
      <p:sp>
        <p:nvSpPr>
          <p:cNvPr id="28678" name="矩形 7">
            <a:extLst>
              <a:ext uri="{FF2B5EF4-FFF2-40B4-BE49-F238E27FC236}">
                <a16:creationId xmlns:a16="http://schemas.microsoft.com/office/drawing/2014/main" id="{FED74427-D03C-42EE-8FC3-4C47312AD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3500438"/>
            <a:ext cx="40846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r>
              <a:rPr lang="en-US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世纪的印度</a:t>
            </a:r>
          </a:p>
        </p:txBody>
      </p:sp>
      <p:sp>
        <p:nvSpPr>
          <p:cNvPr id="54279" name="矩形 8">
            <a:extLst>
              <a:ext uri="{FF2B5EF4-FFF2-40B4-BE49-F238E27FC236}">
                <a16:creationId xmlns:a16="http://schemas.microsoft.com/office/drawing/2014/main" id="{3E54C0E1-1136-4BA2-BDF3-C87B166A2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508500"/>
            <a:ext cx="2428875" cy="5794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、创始人</a:t>
            </a:r>
            <a:endParaRPr lang="zh-CN" altLang="en-US" sz="3200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54280" name="矩形 10">
            <a:extLst>
              <a:ext uri="{FF2B5EF4-FFF2-40B4-BE49-F238E27FC236}">
                <a16:creationId xmlns:a16="http://schemas.microsoft.com/office/drawing/2014/main" id="{FC46CBDE-0CBF-400A-B0AA-A34B8547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373688"/>
            <a:ext cx="3857625" cy="5794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、释迦牟尼的意思 </a:t>
            </a:r>
            <a:endParaRPr lang="zh-CN" altLang="en-US" sz="3200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28681" name="矩形 9">
            <a:extLst>
              <a:ext uri="{FF2B5EF4-FFF2-40B4-BE49-F238E27FC236}">
                <a16:creationId xmlns:a16="http://schemas.microsoft.com/office/drawing/2014/main" id="{9491EBE8-DA99-45FF-963C-6A4C3654B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4365625"/>
            <a:ext cx="33956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乔达摩</a:t>
            </a:r>
            <a:r>
              <a:rPr lang="en-US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悉达多</a:t>
            </a:r>
            <a:endParaRPr lang="zh-CN" altLang="en-US" sz="36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682" name="TextBox 11">
            <a:extLst>
              <a:ext uri="{FF2B5EF4-FFF2-40B4-BE49-F238E27FC236}">
                <a16:creationId xmlns:a16="http://schemas.microsoft.com/office/drawing/2014/main" id="{A32D3DF1-15CC-4D95-B777-7385F87A6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5373688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释迦族的圣人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/>
      <p:bldP spid="28678" grpId="0"/>
      <p:bldP spid="28681" grpId="0"/>
      <p:bldP spid="286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">
            <a:extLst>
              <a:ext uri="{FF2B5EF4-FFF2-40B4-BE49-F238E27FC236}">
                <a16:creationId xmlns:a16="http://schemas.microsoft.com/office/drawing/2014/main" id="{152E1378-4684-41F9-AE18-D8CD8BC0508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52400"/>
            <a:ext cx="4876800" cy="762000"/>
            <a:chOff x="0" y="0"/>
            <a:chExt cx="3072" cy="480"/>
          </a:xfrm>
        </p:grpSpPr>
        <p:sp>
          <p:nvSpPr>
            <p:cNvPr id="29699" name="Rectangle 3">
              <a:extLst>
                <a:ext uri="{FF2B5EF4-FFF2-40B4-BE49-F238E27FC236}">
                  <a16:creationId xmlns:a16="http://schemas.microsoft.com/office/drawing/2014/main" id="{F730F536-C109-4DA6-812C-8CA182D49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072" cy="480"/>
            </a:xfrm>
            <a:prstGeom prst="rect">
              <a:avLst/>
            </a:prstGeom>
            <a:solidFill>
              <a:srgbClr val="FF9933">
                <a:alpha val="50000"/>
              </a:srgbClr>
            </a:solidFill>
            <a:ln w="3175" cmpd="sng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6324" name="Text Box 4">
              <a:extLst>
                <a:ext uri="{FF2B5EF4-FFF2-40B4-BE49-F238E27FC236}">
                  <a16:creationId xmlns:a16="http://schemas.microsoft.com/office/drawing/2014/main" id="{DAB86344-9EFD-4203-96FF-ADBD8B923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0"/>
              <a:ext cx="2592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4400" b="1"/>
                <a:t>释迦牟尼的故事</a:t>
              </a:r>
            </a:p>
          </p:txBody>
        </p:sp>
      </p:grpSp>
      <p:pic>
        <p:nvPicPr>
          <p:cNvPr id="56325" name="Picture 5" descr="1">
            <a:extLst>
              <a:ext uri="{FF2B5EF4-FFF2-40B4-BE49-F238E27FC236}">
                <a16:creationId xmlns:a16="http://schemas.microsoft.com/office/drawing/2014/main" id="{1F511932-9DA9-48F5-8BB7-83E35B80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>
            <a:extLst>
              <a:ext uri="{FF2B5EF4-FFF2-40B4-BE49-F238E27FC236}">
                <a16:creationId xmlns:a16="http://schemas.microsoft.com/office/drawing/2014/main" id="{8E1012AE-2E17-4451-8DC1-FA43D3F5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8713788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Line 7">
            <a:extLst>
              <a:ext uri="{FF2B5EF4-FFF2-40B4-BE49-F238E27FC236}">
                <a16:creationId xmlns:a16="http://schemas.microsoft.com/office/drawing/2014/main" id="{F3BF8A8C-2EE6-4409-8BD8-99E301E75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3" y="2479395"/>
            <a:ext cx="53276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8" name="Line 8">
            <a:extLst>
              <a:ext uri="{FF2B5EF4-FFF2-40B4-BE49-F238E27FC236}">
                <a16:creationId xmlns:a16="http://schemas.microsoft.com/office/drawing/2014/main" id="{52F4CCEA-BFD7-4FB1-9573-4EA4A0F448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500" y="4149725"/>
            <a:ext cx="23749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9" name="Line 9">
            <a:extLst>
              <a:ext uri="{FF2B5EF4-FFF2-40B4-BE49-F238E27FC236}">
                <a16:creationId xmlns:a16="http://schemas.microsoft.com/office/drawing/2014/main" id="{198641B6-12B1-447D-93C6-98A60147B9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4508500"/>
            <a:ext cx="53276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0" name="Line 10">
            <a:extLst>
              <a:ext uri="{FF2B5EF4-FFF2-40B4-BE49-F238E27FC236}">
                <a16:creationId xmlns:a16="http://schemas.microsoft.com/office/drawing/2014/main" id="{45BA793B-D8C1-40F6-98D1-95531D6185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5949950"/>
            <a:ext cx="309562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10">
            <a:extLst>
              <a:ext uri="{FF2B5EF4-FFF2-40B4-BE49-F238E27FC236}">
                <a16:creationId xmlns:a16="http://schemas.microsoft.com/office/drawing/2014/main" id="{D0CB6A83-4935-4EC8-8F40-C5583DDB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7" t="8484" r="6049" b="15775"/>
          <a:stretch>
            <a:fillRect/>
          </a:stretch>
        </p:blipFill>
        <p:spPr bwMode="auto">
          <a:xfrm>
            <a:off x="1066800" y="1236663"/>
            <a:ext cx="7010400" cy="4783137"/>
          </a:xfrm>
          <a:prstGeom prst="rect">
            <a:avLst/>
          </a:prstGeom>
          <a:noFill/>
          <a:ln w="28575">
            <a:solidFill>
              <a:srgbClr val="808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1" name="Text Box 3">
            <a:extLst>
              <a:ext uri="{FF2B5EF4-FFF2-40B4-BE49-F238E27FC236}">
                <a16:creationId xmlns:a16="http://schemas.microsoft.com/office/drawing/2014/main" id="{B2F1E312-76C3-4FBB-9C25-F2E673E49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110288"/>
            <a:ext cx="4343400" cy="5191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FF9933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/>
              <a:t>乔达摩</a:t>
            </a:r>
            <a:r>
              <a:rPr lang="en-US" altLang="zh-CN" sz="2800" b="1"/>
              <a:t>·</a:t>
            </a:r>
            <a:r>
              <a:rPr lang="zh-CN" altLang="en-US" sz="2800" b="1">
                <a:solidFill>
                  <a:schemeClr val="tx2"/>
                </a:solidFill>
                <a:ea typeface="隶书" pitchFamily="49" charset="-122"/>
              </a:rPr>
              <a:t>悉达多降生人间图</a:t>
            </a: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13DB0B0A-6A00-4833-83FF-BFE9F6990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0"/>
            <a:ext cx="3352800" cy="76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b="1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佛教的产生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85">
            <a:extLst>
              <a:ext uri="{FF2B5EF4-FFF2-40B4-BE49-F238E27FC236}">
                <a16:creationId xmlns:a16="http://schemas.microsoft.com/office/drawing/2014/main" id="{A84474DB-0EA4-42F3-9400-394A8F8DD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76600"/>
            <a:ext cx="3581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3BF8E9D9-6DA5-4FE6-896F-62EF0D10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616B06C5-553A-404F-B43F-AB6C0410F5A8}"/>
              </a:ext>
            </a:extLst>
          </p:cNvPr>
          <p:cNvGrpSpPr>
            <a:grpSpLocks/>
          </p:cNvGrpSpPr>
          <p:nvPr/>
        </p:nvGrpSpPr>
        <p:grpSpPr bwMode="auto">
          <a:xfrm>
            <a:off x="180975" y="76200"/>
            <a:ext cx="4391025" cy="2879725"/>
            <a:chOff x="0" y="0"/>
            <a:chExt cx="2766" cy="1814"/>
          </a:xfrm>
        </p:grpSpPr>
        <p:pic>
          <p:nvPicPr>
            <p:cNvPr id="5125" name="Picture 5">
              <a:extLst>
                <a:ext uri="{FF2B5EF4-FFF2-40B4-BE49-F238E27FC236}">
                  <a16:creationId xmlns:a16="http://schemas.microsoft.com/office/drawing/2014/main" id="{899CD1F7-6B6C-4E34-A2EF-FD25C1587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66" cy="1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6" name="Text Box 6">
              <a:extLst>
                <a:ext uri="{FF2B5EF4-FFF2-40B4-BE49-F238E27FC236}">
                  <a16:creationId xmlns:a16="http://schemas.microsoft.com/office/drawing/2014/main" id="{4D0A9D37-17A2-4D66-9CA9-D99D628F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" y="1440"/>
              <a:ext cx="2007" cy="3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/>
                <a:t>摩亨佐</a:t>
              </a:r>
              <a:r>
                <a:rPr lang="en-US" altLang="zh-CN" sz="2800" b="1"/>
                <a:t>·</a:t>
              </a:r>
              <a:r>
                <a:rPr lang="zh-CN" altLang="en-US" sz="2800" b="1"/>
                <a:t>达罗城遗址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D848BBC9-F40A-46C3-B7C5-FFE79523066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85725"/>
            <a:ext cx="4343400" cy="3114675"/>
            <a:chOff x="0" y="0"/>
            <a:chExt cx="2736" cy="1962"/>
          </a:xfrm>
        </p:grpSpPr>
        <p:pic>
          <p:nvPicPr>
            <p:cNvPr id="5128" name="Picture 8" descr="25">
              <a:hlinkClick r:id="rId7" action="ppaction://hlinksldjump"/>
              <a:extLst>
                <a:ext uri="{FF2B5EF4-FFF2-40B4-BE49-F238E27FC236}">
                  <a16:creationId xmlns:a16="http://schemas.microsoft.com/office/drawing/2014/main" id="{54EAB09B-DE58-4E24-BB67-0FAE5F54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36" cy="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9" name="Text Box 9">
              <a:extLst>
                <a:ext uri="{FF2B5EF4-FFF2-40B4-BE49-F238E27FC236}">
                  <a16:creationId xmlns:a16="http://schemas.microsoft.com/office/drawing/2014/main" id="{0B4D454F-27C4-444B-B076-595FF9B91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" y="27"/>
              <a:ext cx="807" cy="3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/>
                <a:t>泰姬陵</a:t>
              </a:r>
            </a:p>
          </p:txBody>
        </p:sp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DFEDF810-5AB5-4F33-9CCE-4A1DDE7453A1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762000"/>
            <a:ext cx="7010400" cy="5486400"/>
            <a:chOff x="0" y="0"/>
            <a:chExt cx="4320" cy="3360"/>
          </a:xfrm>
        </p:grpSpPr>
        <p:pic>
          <p:nvPicPr>
            <p:cNvPr id="5131" name="Picture 11" descr="种姓制度示意图">
              <a:extLst>
                <a:ext uri="{FF2B5EF4-FFF2-40B4-BE49-F238E27FC236}">
                  <a16:creationId xmlns:a16="http://schemas.microsoft.com/office/drawing/2014/main" id="{005DBA2E-331D-4CBC-BE54-798316B32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20" cy="3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2" name="Text Box 12">
              <a:extLst>
                <a:ext uri="{FF2B5EF4-FFF2-40B4-BE49-F238E27FC236}">
                  <a16:creationId xmlns:a16="http://schemas.microsoft.com/office/drawing/2014/main" id="{FA852C46-15EC-4959-9E01-55D2AF2D7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928"/>
              <a:ext cx="1143" cy="37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 b="1"/>
                <a:t>种姓制度</a:t>
              </a:r>
            </a:p>
          </p:txBody>
        </p:sp>
      </p:grpSp>
      <p:sp>
        <p:nvSpPr>
          <p:cNvPr id="5133" name="Text Box 13">
            <a:extLst>
              <a:ext uri="{FF2B5EF4-FFF2-40B4-BE49-F238E27FC236}">
                <a16:creationId xmlns:a16="http://schemas.microsoft.com/office/drawing/2014/main" id="{E96FD724-6ECF-4065-BE46-8607AC1B0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1173163"/>
            <a:ext cx="45878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6655F560-49D0-4FAD-9246-AE3E3299B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117887" cy="1015663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b="1" dirty="0">
                <a:latin typeface="宋体" panose="02010600030101010101" pitchFamily="2" charset="-122"/>
              </a:rPr>
              <a:t>第</a:t>
            </a:r>
            <a:r>
              <a:rPr lang="en-US" altLang="zh-CN" sz="6000" b="1" dirty="0">
                <a:latin typeface="宋体" panose="02010600030101010101" pitchFamily="2" charset="-122"/>
              </a:rPr>
              <a:t>3</a:t>
            </a:r>
            <a:r>
              <a:rPr lang="zh-CN" altLang="en-US" sz="6000" b="1" dirty="0">
                <a:latin typeface="宋体" panose="02010600030101010101" pitchFamily="2" charset="-122"/>
              </a:rPr>
              <a:t>课</a:t>
            </a:r>
          </a:p>
        </p:txBody>
      </p:sp>
      <p:sp>
        <p:nvSpPr>
          <p:cNvPr id="6" name="WordArt 15">
            <a:extLst>
              <a:ext uri="{FF2B5EF4-FFF2-40B4-BE49-F238E27FC236}">
                <a16:creationId xmlns:a16="http://schemas.microsoft.com/office/drawing/2014/main" id="{35EC29D4-D622-412E-93AA-7571BD13B0A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90600" y="1676400"/>
            <a:ext cx="6781800" cy="3886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CascadeUp">
              <a:avLst>
                <a:gd name="adj" fmla="val 66032"/>
              </a:avLst>
            </a:prstTxWarp>
            <a:scene3d>
              <a:camera prst="legacyPerspectiveFront">
                <a:rot lat="20519999" lon="1080000" rev="0"/>
              </a:camera>
              <a:lightRig rig="legacyFlat3" dir="r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zh-CN" altLang="en-US" sz="36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古代印度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11">
            <a:extLst>
              <a:ext uri="{FF2B5EF4-FFF2-40B4-BE49-F238E27FC236}">
                <a16:creationId xmlns:a16="http://schemas.microsoft.com/office/drawing/2014/main" id="{A4758D76-0D3B-4F02-944B-1E3A29A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t="10709" r="4495" b="19905"/>
          <a:stretch>
            <a:fillRect/>
          </a:stretch>
        </p:blipFill>
        <p:spPr bwMode="auto">
          <a:xfrm>
            <a:off x="990600" y="914400"/>
            <a:ext cx="7243763" cy="4876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 Box 3">
            <a:extLst>
              <a:ext uri="{FF2B5EF4-FFF2-40B4-BE49-F238E27FC236}">
                <a16:creationId xmlns:a16="http://schemas.microsoft.com/office/drawing/2014/main" id="{9882983F-0644-4E69-919F-A7BB165BE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96000"/>
            <a:ext cx="6477000" cy="519113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ea typeface="隶书" pitchFamily="49" charset="-122"/>
              </a:rPr>
              <a:t>   相传佛陀就在这棵菩提树下悟道六年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2B452AEA-E8AB-4DCA-93C3-96A939088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066800"/>
            <a:ext cx="3200400" cy="6413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600" b="1">
                <a:solidFill>
                  <a:srgbClr val="663300"/>
                </a:solidFill>
                <a:ea typeface="隶书" panose="02010509060101010101" pitchFamily="49" charset="-122"/>
              </a:rPr>
              <a:t>菩  提  树</a:t>
            </a:r>
          </a:p>
        </p:txBody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9E58F1F0-79F9-4906-977A-E6407AB11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0"/>
            <a:ext cx="3352800" cy="76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b="1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佛教的产生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佛陀坐像">
            <a:extLst>
              <a:ext uri="{FF2B5EF4-FFF2-40B4-BE49-F238E27FC236}">
                <a16:creationId xmlns:a16="http://schemas.microsoft.com/office/drawing/2014/main" id="{4BB916E9-888F-4F50-A8BE-47554407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2"/>
          <a:stretch>
            <a:fillRect/>
          </a:stretch>
        </p:blipFill>
        <p:spPr bwMode="auto">
          <a:xfrm>
            <a:off x="5105400" y="1143000"/>
            <a:ext cx="2847975" cy="4800600"/>
          </a:xfrm>
          <a:prstGeom prst="rect">
            <a:avLst/>
          </a:prstGeom>
          <a:blipFill dpi="0" rotWithShape="0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612"/>
            <a:stretch>
              <a:fillRect/>
            </a:stretch>
          </a:blipFill>
          <a:ln w="28575">
            <a:solidFill>
              <a:srgbClr val="666633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62467" name="Picture 3" descr="12">
            <a:extLst>
              <a:ext uri="{FF2B5EF4-FFF2-40B4-BE49-F238E27FC236}">
                <a16:creationId xmlns:a16="http://schemas.microsoft.com/office/drawing/2014/main" id="{A97B183D-A671-4C44-811F-D45931BF6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1" t="8572" r="14522" b="17145"/>
          <a:stretch>
            <a:fillRect/>
          </a:stretch>
        </p:blipFill>
        <p:spPr bwMode="auto">
          <a:xfrm>
            <a:off x="1143000" y="1146175"/>
            <a:ext cx="2862263" cy="4797425"/>
          </a:xfrm>
          <a:prstGeom prst="rect">
            <a:avLst/>
          </a:prstGeom>
          <a:noFill/>
          <a:ln w="28575">
            <a:solidFill>
              <a:srgbClr val="808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2" name="Rectangle 4">
            <a:extLst>
              <a:ext uri="{FF2B5EF4-FFF2-40B4-BE49-F238E27FC236}">
                <a16:creationId xmlns:a16="http://schemas.microsoft.com/office/drawing/2014/main" id="{60EFFD48-8E42-4F12-A4CC-56C9AE618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110288"/>
            <a:ext cx="1905000" cy="5191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FF99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>
                <a:latin typeface="宋体" panose="02010600030101010101" pitchFamily="2" charset="-122"/>
              </a:rPr>
              <a:t> 佛陀说法</a:t>
            </a:r>
          </a:p>
        </p:txBody>
      </p:sp>
      <p:sp>
        <p:nvSpPr>
          <p:cNvPr id="62469" name="Text Box 5">
            <a:extLst>
              <a:ext uri="{FF2B5EF4-FFF2-40B4-BE49-F238E27FC236}">
                <a16:creationId xmlns:a16="http://schemas.microsoft.com/office/drawing/2014/main" id="{468FB6D8-5289-409D-9464-47ED33FF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6110288"/>
            <a:ext cx="1828800" cy="5191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CC66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latin typeface="宋体" panose="02010600030101010101" pitchFamily="2" charset="-122"/>
              </a:rPr>
              <a:t> 佛陀坐像</a:t>
            </a: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C423D866-5005-4685-9745-BFAA7BAB1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0"/>
            <a:ext cx="3352800" cy="76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b="1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佛教的产生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9">
            <a:extLst>
              <a:ext uri="{FF2B5EF4-FFF2-40B4-BE49-F238E27FC236}">
                <a16:creationId xmlns:a16="http://schemas.microsoft.com/office/drawing/2014/main" id="{3D39F965-7A63-4FB3-A9BB-332F010C3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293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64515" name="TextBox 5">
            <a:extLst>
              <a:ext uri="{FF2B5EF4-FFF2-40B4-BE49-F238E27FC236}">
                <a16:creationId xmlns:a16="http://schemas.microsoft.com/office/drawing/2014/main" id="{1590E382-01F0-4A54-AA8E-2A387EF9E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33375"/>
            <a:ext cx="560705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、佛教的基本教义</a:t>
            </a:r>
          </a:p>
        </p:txBody>
      </p:sp>
      <p:sp>
        <p:nvSpPr>
          <p:cNvPr id="33796" name="TextBox 4">
            <a:extLst>
              <a:ext uri="{FF2B5EF4-FFF2-40B4-BE49-F238E27FC236}">
                <a16:creationId xmlns:a16="http://schemas.microsoft.com/office/drawing/2014/main" id="{50080AA1-EA00-465D-BEFB-3D45E52FF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81075"/>
            <a:ext cx="896461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佛教宣扬“众生平等”，反对婆罗门的等级制度。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、宣扬“忍耐顺从”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它认为人的生、老、病、死都是苦的，苦的根源在于人有欲望，因此只有消灭欲望，忍耐顺从，刻苦修行，才能达到“极乐世界”。</a:t>
            </a:r>
          </a:p>
        </p:txBody>
      </p:sp>
      <p:pic>
        <p:nvPicPr>
          <p:cNvPr id="64517" name="Picture 2" descr="F:\2013学年初二\历史与社会\1.1.3古代印度\古印度\图片素材\印度的佛塔.jpg">
            <a:extLst>
              <a:ext uri="{FF2B5EF4-FFF2-40B4-BE49-F238E27FC236}">
                <a16:creationId xmlns:a16="http://schemas.microsoft.com/office/drawing/2014/main" id="{C87E64E4-75AE-49BA-A06A-077294D6175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221163"/>
            <a:ext cx="4249737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4" descr="F:\2013学年初二\历史与社会\1.1.3古代印度\古印度\图片素材\印度的阿旃(zhan)陀石窟中的寺院.jpg">
            <a:extLst>
              <a:ext uri="{FF2B5EF4-FFF2-40B4-BE49-F238E27FC236}">
                <a16:creationId xmlns:a16="http://schemas.microsoft.com/office/drawing/2014/main" id="{C6D2BD59-41B4-45E5-97CC-0665DA73EA7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149725"/>
            <a:ext cx="38512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矩形 15">
            <a:extLst>
              <a:ext uri="{FF2B5EF4-FFF2-40B4-BE49-F238E27FC236}">
                <a16:creationId xmlns:a16="http://schemas.microsoft.com/office/drawing/2014/main" id="{7767E7FB-7ACF-4FC4-A53A-9002AB01C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73463"/>
            <a:ext cx="4876800" cy="5794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、佛教被弘扬的时间人物</a:t>
            </a:r>
          </a:p>
        </p:txBody>
      </p:sp>
      <p:sp>
        <p:nvSpPr>
          <p:cNvPr id="33800" name="Text Box 5">
            <a:extLst>
              <a:ext uri="{FF2B5EF4-FFF2-40B4-BE49-F238E27FC236}">
                <a16:creationId xmlns:a16="http://schemas.microsoft.com/office/drawing/2014/main" id="{B953F8C9-4ECB-446A-8299-1AD312497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3357563"/>
            <a:ext cx="29384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r>
              <a:rPr lang="en-US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 </a:t>
            </a:r>
            <a:endParaRPr lang="en-US" altLang="zh-CN" sz="36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阿育王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/>
      <p:bldP spid="3380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287D0417-9C2F-4ED3-8D47-FD65401C4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488" y="188913"/>
            <a:ext cx="5545137" cy="701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佛教传播与阿育王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F7B26B3-9B66-41B1-B5C9-ED90EC3F7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836613"/>
            <a:ext cx="8353425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阿育王是古代印度摩揭陀国孔雀王朝的第三代国王，又被称为</a:t>
            </a: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</a:rPr>
              <a:t>“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无忧王</a:t>
            </a: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</a:rPr>
              <a:t>”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。阿育王曾经谋杀的兄弟姐妹有９９人，阿育王夺取了王位后，开始向外扩张。最大规模的扩张是对羯陵伽的远征。被俘虏的羯陵伽人有１５万人，被杀的有１０万人。 </a:t>
            </a:r>
          </a:p>
          <a:p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    成为教徒后，阿育王对残酷的战争给人民所造成的灾难感到十分后悔。此后代替暴力统治和侵略的将是不竭余力的宣扬佛教，从此以后，他不再向邻国派遣军队，而是派遣宣扬佛教的高僧。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CB7E350C-457E-482B-9431-F176681B0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8748712" cy="64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阿育王不久又宣布佛教为印度的国教，为了弘扬佛法，阿育王派出了包括王子和公主在内的大批使者和僧侣，到邻近的国家和地区去传教。很快传到了埃及、叙利亚、缅甸、中国和世界各地。 </a:t>
            </a:r>
          </a:p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除了宣传佛教，阿育王还为老百姓做了许多的好事。如扩大灌溉工程，修筑道路，建立医院等等。在阿育王在位的４０多年里，在国内外都享有很高的声誉。印度的孔雀王朝也成了印度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历史上第一个强大的统一帝国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佛教的创始当然应该归功于释迦牟尼，但它的大规模的传播，则要归功于阿育王。 </a:t>
            </a:r>
          </a:p>
        </p:txBody>
      </p:sp>
      <p:sp>
        <p:nvSpPr>
          <p:cNvPr id="68611" name="Oval 3">
            <a:hlinkClick r:id="rId4" action="ppaction://hlinksldjump"/>
            <a:extLst>
              <a:ext uri="{FF2B5EF4-FFF2-40B4-BE49-F238E27FC236}">
                <a16:creationId xmlns:a16="http://schemas.microsoft.com/office/drawing/2014/main" id="{261B02DF-EB8A-451A-BCDA-60DED3326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2988" y="6519863"/>
            <a:ext cx="481012" cy="3381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DF0D6A4D-CA92-4E24-BC41-B1590891C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33375"/>
            <a:ext cx="58324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33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佛教宣扬众生平等，主要表现为</a:t>
            </a:r>
            <a:r>
              <a:rPr lang="zh-CN" altLang="en-US" sz="2800" b="1">
                <a:solidFill>
                  <a:srgbClr val="333300"/>
                </a:solidFill>
                <a:ea typeface="黑体" panose="02010609060101010101" pitchFamily="49" charset="-122"/>
              </a:rPr>
              <a:t>“</a:t>
            </a:r>
            <a:r>
              <a:rPr lang="zh-CN" altLang="en-US" sz="2800" b="1">
                <a:solidFill>
                  <a:srgbClr val="33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业报轮回</a:t>
            </a:r>
            <a:r>
              <a:rPr lang="zh-CN" altLang="en-US" sz="2800" b="1">
                <a:solidFill>
                  <a:srgbClr val="333300"/>
                </a:solidFill>
                <a:ea typeface="黑体" panose="02010609060101010101" pitchFamily="49" charset="-122"/>
              </a:rPr>
              <a:t>”</a:t>
            </a:r>
            <a:r>
              <a:rPr lang="zh-CN" altLang="en-US" sz="2800" b="1">
                <a:solidFill>
                  <a:srgbClr val="33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的平等。认为不管高级种姓还是低级种姓，修了善业的来世将生于富贵人家 ，修了恶业的来世将生于低贱的人家。但佛教并不主张取消种姓，对现实生活中不平等的事实基本上也是认可的。</a:t>
            </a:r>
          </a:p>
        </p:txBody>
      </p:sp>
      <p:pic>
        <p:nvPicPr>
          <p:cNvPr id="70659" name="Picture 3" descr="乔达摩·悉达多">
            <a:extLst>
              <a:ext uri="{FF2B5EF4-FFF2-40B4-BE49-F238E27FC236}">
                <a16:creationId xmlns:a16="http://schemas.microsoft.com/office/drawing/2014/main" id="{81F92EAC-9B37-4543-B28B-9EA684F48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0"/>
            <a:ext cx="2257425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Text Box 4">
            <a:extLst>
              <a:ext uri="{FF2B5EF4-FFF2-40B4-BE49-F238E27FC236}">
                <a16:creationId xmlns:a16="http://schemas.microsoft.com/office/drawing/2014/main" id="{AD09BC1C-E892-47E4-8E5A-4A71E29D9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913"/>
            <a:ext cx="8540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4400" b="1">
                <a:solidFill>
                  <a:srgbClr val="FF3399"/>
                </a:solidFill>
                <a:ea typeface="隶书" pitchFamily="49" charset="-122"/>
              </a:rPr>
              <a:t>读一读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4F9E1B5A-FA05-4C5F-ADC8-DAC33E138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284538"/>
            <a:ext cx="5186362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佛教为什么要宣扬众生平等？</a:t>
            </a:r>
          </a:p>
          <a:p>
            <a:pPr>
              <a:spcBef>
                <a:spcPct val="50000"/>
              </a:spcBef>
            </a:pPr>
            <a:br>
              <a:rPr lang="zh-CN" altLang="zh-CN" b="1">
                <a:solidFill>
                  <a:srgbClr val="FF0000"/>
                </a:solidFill>
              </a:rPr>
            </a:br>
            <a:endParaRPr lang="zh-CN" altLang="zh-CN" b="1">
              <a:solidFill>
                <a:srgbClr val="FF0000"/>
              </a:solidFill>
            </a:endParaRP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BA7309D3-88E3-4759-A9C8-C98E8B104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860800"/>
            <a:ext cx="80645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佛教宣扬的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“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众生平等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”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是真正的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“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平等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”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吗？如何理解佛教所宣扬的这种平等？</a:t>
            </a:r>
          </a:p>
        </p:txBody>
      </p:sp>
      <p:sp>
        <p:nvSpPr>
          <p:cNvPr id="70663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3D130368-B311-4D83-8C99-13BF1DE8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350" y="6492875"/>
            <a:ext cx="374650" cy="3651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DD6291B4-E29B-434C-8B95-D6FC43E7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941888"/>
            <a:ext cx="802798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许给人们的只是虚幻的信佛得救的平等，实际起了麻痹大众从事积极斗争的作用。</a:t>
            </a:r>
          </a:p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教义对统治阶级有利。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  <p:bldP spid="368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Box 3">
            <a:extLst>
              <a:ext uri="{FF2B5EF4-FFF2-40B4-BE49-F238E27FC236}">
                <a16:creationId xmlns:a16="http://schemas.microsoft.com/office/drawing/2014/main" id="{2CD81998-1353-447A-B0C3-650C4227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293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pic>
        <p:nvPicPr>
          <p:cNvPr id="72707" name="Picture 2" descr="mogaoku1">
            <a:extLst>
              <a:ext uri="{FF2B5EF4-FFF2-40B4-BE49-F238E27FC236}">
                <a16:creationId xmlns:a16="http://schemas.microsoft.com/office/drawing/2014/main" id="{BC2390F9-86DF-4E38-8670-DD167EB6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 Box 3">
            <a:extLst>
              <a:ext uri="{FF2B5EF4-FFF2-40B4-BE49-F238E27FC236}">
                <a16:creationId xmlns:a16="http://schemas.microsoft.com/office/drawing/2014/main" id="{7D720961-1450-431C-BA79-7C0F16759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33400"/>
            <a:ext cx="5048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莫高窟</a:t>
            </a:r>
          </a:p>
        </p:txBody>
      </p:sp>
      <p:pic>
        <p:nvPicPr>
          <p:cNvPr id="72709" name="Picture 4" descr="yungang">
            <a:extLst>
              <a:ext uri="{FF2B5EF4-FFF2-40B4-BE49-F238E27FC236}">
                <a16:creationId xmlns:a16="http://schemas.microsoft.com/office/drawing/2014/main" id="{74022F2C-95F8-4C9C-BC3E-22645C41E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038"/>
            <a:ext cx="16922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Text Box 5">
            <a:extLst>
              <a:ext uri="{FF2B5EF4-FFF2-40B4-BE49-F238E27FC236}">
                <a16:creationId xmlns:a16="http://schemas.microsoft.com/office/drawing/2014/main" id="{77C68237-2305-431D-8926-74CC3E52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2438400"/>
            <a:ext cx="492125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云岗石窟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E3BC2BD-77BA-485B-AC31-4B29B54BB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4191000"/>
            <a:ext cx="4921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龙门石窟</a:t>
            </a:r>
          </a:p>
        </p:txBody>
      </p:sp>
      <p:pic>
        <p:nvPicPr>
          <p:cNvPr id="72712" name="Picture 8" descr="yangguang">
            <a:extLst>
              <a:ext uri="{FF2B5EF4-FFF2-40B4-BE49-F238E27FC236}">
                <a16:creationId xmlns:a16="http://schemas.microsoft.com/office/drawing/2014/main" id="{80FB8A08-BB22-4D91-B432-7E882354C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1676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3" name="Text Box 9">
            <a:extLst>
              <a:ext uri="{FF2B5EF4-FFF2-40B4-BE49-F238E27FC236}">
                <a16:creationId xmlns:a16="http://schemas.microsoft.com/office/drawing/2014/main" id="{7A57A7BA-63C0-48CB-BCEE-C2DDBDCB4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5562600"/>
            <a:ext cx="4921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仰光寺</a:t>
            </a:r>
          </a:p>
        </p:txBody>
      </p:sp>
      <p:sp>
        <p:nvSpPr>
          <p:cNvPr id="72714" name="Line 11">
            <a:extLst>
              <a:ext uri="{FF2B5EF4-FFF2-40B4-BE49-F238E27FC236}">
                <a16:creationId xmlns:a16="http://schemas.microsoft.com/office/drawing/2014/main" id="{FA289E02-FA49-4A79-88F7-32D8A4D5EF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0"/>
            <a:ext cx="0" cy="7086600"/>
          </a:xfrm>
          <a:prstGeom prst="line">
            <a:avLst/>
          </a:prstGeom>
          <a:noFill/>
          <a:ln w="76200" cmpd="tri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2715" name="Picture 30">
            <a:extLst>
              <a:ext uri="{FF2B5EF4-FFF2-40B4-BE49-F238E27FC236}">
                <a16:creationId xmlns:a16="http://schemas.microsoft.com/office/drawing/2014/main" id="{4B3C3BF3-2450-4883-A45D-895AF148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828675"/>
            <a:ext cx="7023100" cy="608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6" name="Picture 6" descr="龙门石窟">
            <a:extLst>
              <a:ext uri="{FF2B5EF4-FFF2-40B4-BE49-F238E27FC236}">
                <a16:creationId xmlns:a16="http://schemas.microsoft.com/office/drawing/2014/main" id="{845EAA53-8B8B-494B-943B-5E4BBFFB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263"/>
            <a:ext cx="1676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1" name="TextBox 16">
            <a:extLst>
              <a:ext uri="{FF2B5EF4-FFF2-40B4-BE49-F238E27FC236}">
                <a16:creationId xmlns:a16="http://schemas.microsoft.com/office/drawing/2014/main" id="{898F0FE8-1339-43B8-8796-B87F31417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7438" y="3000375"/>
            <a:ext cx="1214437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印度</a:t>
            </a:r>
          </a:p>
        </p:txBody>
      </p:sp>
      <p:sp>
        <p:nvSpPr>
          <p:cNvPr id="37902" name="TextBox 17">
            <a:extLst>
              <a:ext uri="{FF2B5EF4-FFF2-40B4-BE49-F238E27FC236}">
                <a16:creationId xmlns:a16="http://schemas.microsoft.com/office/drawing/2014/main" id="{A0753E00-F95D-4F24-AF49-AD98ECF3B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2000250"/>
            <a:ext cx="1214438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中亚</a:t>
            </a:r>
          </a:p>
        </p:txBody>
      </p:sp>
      <p:sp>
        <p:nvSpPr>
          <p:cNvPr id="37903" name="TextBox 18">
            <a:extLst>
              <a:ext uri="{FF2B5EF4-FFF2-40B4-BE49-F238E27FC236}">
                <a16:creationId xmlns:a16="http://schemas.microsoft.com/office/drawing/2014/main" id="{618A8781-E9D4-4EEE-BAE1-C070EB885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813" y="2000250"/>
            <a:ext cx="1214437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中国</a:t>
            </a:r>
          </a:p>
        </p:txBody>
      </p:sp>
      <p:sp>
        <p:nvSpPr>
          <p:cNvPr id="37904" name="TextBox 19">
            <a:extLst>
              <a:ext uri="{FF2B5EF4-FFF2-40B4-BE49-F238E27FC236}">
                <a16:creationId xmlns:a16="http://schemas.microsoft.com/office/drawing/2014/main" id="{CFBA9366-3545-41D2-B29E-674F0A553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25" y="1785938"/>
            <a:ext cx="2143125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朝鲜半岛、日本</a:t>
            </a:r>
          </a:p>
        </p:txBody>
      </p:sp>
      <p:sp>
        <p:nvSpPr>
          <p:cNvPr id="37905" name="TextBox 20">
            <a:extLst>
              <a:ext uri="{FF2B5EF4-FFF2-40B4-BE49-F238E27FC236}">
                <a16:creationId xmlns:a16="http://schemas.microsoft.com/office/drawing/2014/main" id="{D7F1DB4F-1C9B-4FB3-BE79-9350DADD1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3429000"/>
            <a:ext cx="4643437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经锡兰、传缅甸、泰国、柬埔寨等</a:t>
            </a:r>
          </a:p>
        </p:txBody>
      </p:sp>
      <p:cxnSp>
        <p:nvCxnSpPr>
          <p:cNvPr id="37906" name="直接箭头连接符 22">
            <a:extLst>
              <a:ext uri="{FF2B5EF4-FFF2-40B4-BE49-F238E27FC236}">
                <a16:creationId xmlns:a16="http://schemas.microsoft.com/office/drawing/2014/main" id="{8DB92B45-94B0-419C-B6F2-0611604B544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429000" y="2571751"/>
            <a:ext cx="428625" cy="28575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7" name="直接箭头连接符 24">
            <a:extLst>
              <a:ext uri="{FF2B5EF4-FFF2-40B4-BE49-F238E27FC236}">
                <a16:creationId xmlns:a16="http://schemas.microsoft.com/office/drawing/2014/main" id="{6D07953D-63CF-4D67-97BD-2DBAAB91FF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00625" y="2357438"/>
            <a:ext cx="428625" cy="1587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8" name="直接箭头连接符 26">
            <a:extLst>
              <a:ext uri="{FF2B5EF4-FFF2-40B4-BE49-F238E27FC236}">
                <a16:creationId xmlns:a16="http://schemas.microsoft.com/office/drawing/2014/main" id="{45A693EF-066C-4456-B618-9897CC4D22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29375" y="2357438"/>
            <a:ext cx="428625" cy="1587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9" name="直接箭头连接符 28">
            <a:extLst>
              <a:ext uri="{FF2B5EF4-FFF2-40B4-BE49-F238E27FC236}">
                <a16:creationId xmlns:a16="http://schemas.microsoft.com/office/drawing/2014/main" id="{A8E3D5DC-4E51-4DFE-8FCA-7D1A877FDB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0438" y="3786188"/>
            <a:ext cx="347662" cy="276225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26" name="Text Box 22">
            <a:extLst>
              <a:ext uri="{FF2B5EF4-FFF2-40B4-BE49-F238E27FC236}">
                <a16:creationId xmlns:a16="http://schemas.microsoft.com/office/drawing/2014/main" id="{6DB9869B-57FE-4D69-A535-AA3BC808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188913"/>
            <a:ext cx="6408738" cy="64135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、佛教的传播：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1" grpId="0" animBg="1"/>
      <p:bldP spid="37902" grpId="0" animBg="1"/>
      <p:bldP spid="37903" grpId="0" animBg="1"/>
      <p:bldP spid="37904" grpId="0" animBg="1"/>
      <p:bldP spid="3790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Box 3">
            <a:extLst>
              <a:ext uri="{FF2B5EF4-FFF2-40B4-BE49-F238E27FC236}">
                <a16:creationId xmlns:a16="http://schemas.microsoft.com/office/drawing/2014/main" id="{9B0A8FB4-8D73-4A04-BD10-488212EAB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293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4755" name="TextBox 4">
            <a:extLst>
              <a:ext uri="{FF2B5EF4-FFF2-40B4-BE49-F238E27FC236}">
                <a16:creationId xmlns:a16="http://schemas.microsoft.com/office/drawing/2014/main" id="{6099B6B7-B78A-4CA0-91EB-7B1EB1A4E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563" y="181562"/>
            <a:ext cx="24288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</a:p>
        </p:txBody>
      </p:sp>
      <p:sp>
        <p:nvSpPr>
          <p:cNvPr id="38916" name="TextBox 5">
            <a:extLst>
              <a:ext uri="{FF2B5EF4-FFF2-40B4-BE49-F238E27FC236}">
                <a16:creationId xmlns:a16="http://schemas.microsoft.com/office/drawing/2014/main" id="{28A83421-2A3A-44D9-8430-F45701E35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211263"/>
            <a:ext cx="6072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（一）古代印度河流域文明</a:t>
            </a:r>
          </a:p>
        </p:txBody>
      </p:sp>
      <p:sp>
        <p:nvSpPr>
          <p:cNvPr id="38917" name="TextBox 6">
            <a:extLst>
              <a:ext uri="{FF2B5EF4-FFF2-40B4-BE49-F238E27FC236}">
                <a16:creationId xmlns:a16="http://schemas.microsoft.com/office/drawing/2014/main" id="{6D8EDE47-A79F-4EBE-9F55-4E4912ACC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2068513"/>
            <a:ext cx="2500312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发源地、气候、河流、主要城市</a:t>
            </a:r>
          </a:p>
        </p:txBody>
      </p:sp>
      <p:sp>
        <p:nvSpPr>
          <p:cNvPr id="38918" name="TextBox 7">
            <a:extLst>
              <a:ext uri="{FF2B5EF4-FFF2-40B4-BE49-F238E27FC236}">
                <a16:creationId xmlns:a16="http://schemas.microsoft.com/office/drawing/2014/main" id="{CAA01757-8D98-43E7-BC92-ADC48F2AF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688" y="2126426"/>
            <a:ext cx="2329417" cy="46202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早期文明遗址</a:t>
            </a:r>
          </a:p>
        </p:txBody>
      </p:sp>
      <p:sp>
        <p:nvSpPr>
          <p:cNvPr id="38919" name="TextBox 8">
            <a:extLst>
              <a:ext uri="{FF2B5EF4-FFF2-40B4-BE49-F238E27FC236}">
                <a16:creationId xmlns:a16="http://schemas.microsoft.com/office/drawing/2014/main" id="{EAF7E0FF-ED2D-4B52-BBF7-48ED300AE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311" y="2151315"/>
            <a:ext cx="2329417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、鼎盛时期</a:t>
            </a:r>
          </a:p>
        </p:txBody>
      </p:sp>
      <p:sp>
        <p:nvSpPr>
          <p:cNvPr id="38922" name="TextBox 11">
            <a:extLst>
              <a:ext uri="{FF2B5EF4-FFF2-40B4-BE49-F238E27FC236}">
                <a16:creationId xmlns:a16="http://schemas.microsoft.com/office/drawing/2014/main" id="{6954D7FF-A026-4C38-B3B3-B91F740EF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" y="3199182"/>
            <a:ext cx="68256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（二）古代印度的森严等级制度</a:t>
            </a:r>
          </a:p>
        </p:txBody>
      </p:sp>
      <p:sp>
        <p:nvSpPr>
          <p:cNvPr id="38923" name="TextBox 12">
            <a:extLst>
              <a:ext uri="{FF2B5EF4-FFF2-40B4-BE49-F238E27FC236}">
                <a16:creationId xmlns:a16="http://schemas.microsoft.com/office/drawing/2014/main" id="{8C61D709-F253-4802-89E6-1AF8CCEEA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0" y="4058238"/>
            <a:ext cx="1571625" cy="584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婆罗门</a:t>
            </a:r>
          </a:p>
        </p:txBody>
      </p:sp>
      <p:sp>
        <p:nvSpPr>
          <p:cNvPr id="38924" name="TextBox 13">
            <a:extLst>
              <a:ext uri="{FF2B5EF4-FFF2-40B4-BE49-F238E27FC236}">
                <a16:creationId xmlns:a16="http://schemas.microsoft.com/office/drawing/2014/main" id="{5EB9A72F-3BB1-4920-BEF6-C941CEDEC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918" y="4084067"/>
            <a:ext cx="1571625" cy="584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刹帝利</a:t>
            </a:r>
          </a:p>
        </p:txBody>
      </p:sp>
      <p:sp>
        <p:nvSpPr>
          <p:cNvPr id="38925" name="TextBox 14">
            <a:extLst>
              <a:ext uri="{FF2B5EF4-FFF2-40B4-BE49-F238E27FC236}">
                <a16:creationId xmlns:a16="http://schemas.microsoft.com/office/drawing/2014/main" id="{A8CE65A6-FA9F-43F7-B70C-47DC089EF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4099434"/>
            <a:ext cx="1357312" cy="584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吠 舍</a:t>
            </a:r>
          </a:p>
        </p:txBody>
      </p:sp>
      <p:sp>
        <p:nvSpPr>
          <p:cNvPr id="38926" name="TextBox 15">
            <a:extLst>
              <a:ext uri="{FF2B5EF4-FFF2-40B4-BE49-F238E27FC236}">
                <a16:creationId xmlns:a16="http://schemas.microsoft.com/office/drawing/2014/main" id="{5AECACD6-323D-455F-AAF3-DF99E556B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2145" y="4113543"/>
            <a:ext cx="1571625" cy="584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首陀罗</a:t>
            </a:r>
          </a:p>
        </p:txBody>
      </p:sp>
      <p:sp>
        <p:nvSpPr>
          <p:cNvPr id="38927" name="TextBox 16">
            <a:extLst>
              <a:ext uri="{FF2B5EF4-FFF2-40B4-BE49-F238E27FC236}">
                <a16:creationId xmlns:a16="http://schemas.microsoft.com/office/drawing/2014/main" id="{2102857B-3568-4EAC-83B5-C605AD56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4951664"/>
            <a:ext cx="60721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（三）佛教的创立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9A516ABF-66F4-45A1-9D22-FACD78424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69" y="5584311"/>
            <a:ext cx="1571625" cy="584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创立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8D8F2B7D-8FA1-420D-95CA-8127024E8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917" y="5573291"/>
            <a:ext cx="1571625" cy="584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主张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BBCFF536-9531-4543-BF89-924A09FE4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670" y="5554835"/>
            <a:ext cx="1831161" cy="584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向外传播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/>
      <p:bldP spid="38917" grpId="0" animBg="1"/>
      <p:bldP spid="38918" grpId="0" animBg="1"/>
      <p:bldP spid="38919" grpId="0" animBg="1"/>
      <p:bldP spid="38922" grpId="0"/>
      <p:bldP spid="38923" grpId="0" animBg="1"/>
      <p:bldP spid="38924" grpId="0" animBg="1"/>
      <p:bldP spid="38925" grpId="0" animBg="1"/>
      <p:bldP spid="38926" grpId="0" animBg="1"/>
      <p:bldP spid="38927" grpId="0"/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3">
            <a:extLst>
              <a:ext uri="{FF2B5EF4-FFF2-40B4-BE49-F238E27FC236}">
                <a16:creationId xmlns:a16="http://schemas.microsoft.com/office/drawing/2014/main" id="{7EBAF30F-26F3-4C86-B919-B73C9E7D4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166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6803" name="TextBox 4">
            <a:extLst>
              <a:ext uri="{FF2B5EF4-FFF2-40B4-BE49-F238E27FC236}">
                <a16:creationId xmlns:a16="http://schemas.microsoft.com/office/drawing/2014/main" id="{7FFE7459-1B08-4F52-9856-B4E0AD349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0"/>
            <a:ext cx="221456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</a:p>
        </p:txBody>
      </p:sp>
      <p:sp>
        <p:nvSpPr>
          <p:cNvPr id="76804" name="Rectangle 1">
            <a:extLst>
              <a:ext uri="{FF2B5EF4-FFF2-40B4-BE49-F238E27FC236}">
                <a16:creationId xmlns:a16="http://schemas.microsoft.com/office/drawing/2014/main" id="{30009528-94BE-4D13-8250-FC2FF569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1008063"/>
            <a:ext cx="87153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tabLst>
                <a:tab pos="262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262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262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262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262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2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2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2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2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、印度种姓制度中，农民、牧民、手工业者、商人属于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(      )</a:t>
            </a:r>
          </a:p>
          <a:p>
            <a:pPr eaLnBrk="0" hangingPunct="0"/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、吠舍  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、刹帝利  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、首陀罗  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、婆罗门</a:t>
            </a:r>
          </a:p>
        </p:txBody>
      </p:sp>
      <p:sp>
        <p:nvSpPr>
          <p:cNvPr id="76805" name="Rectangle 2">
            <a:extLst>
              <a:ext uri="{FF2B5EF4-FFF2-40B4-BE49-F238E27FC236}">
                <a16:creationId xmlns:a16="http://schemas.microsoft.com/office/drawing/2014/main" id="{6F52CEB4-80D2-428D-B512-F7DECB09C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2794000"/>
            <a:ext cx="878681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tabLst>
                <a:tab pos="1466850" algn="l"/>
                <a:tab pos="2628900" algn="l"/>
                <a:tab pos="2800350" algn="l"/>
                <a:tab pos="4133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1466850" algn="l"/>
                <a:tab pos="2628900" algn="l"/>
                <a:tab pos="2800350" algn="l"/>
                <a:tab pos="4133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1466850" algn="l"/>
                <a:tab pos="2628900" algn="l"/>
                <a:tab pos="2800350" algn="l"/>
                <a:tab pos="4133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1466850" algn="l"/>
                <a:tab pos="2628900" algn="l"/>
                <a:tab pos="2800350" algn="l"/>
                <a:tab pos="4133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1466850" algn="l"/>
                <a:tab pos="2628900" algn="l"/>
                <a:tab pos="2800350" algn="l"/>
                <a:tab pos="4133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466850" algn="l"/>
                <a:tab pos="2628900" algn="l"/>
                <a:tab pos="2800350" algn="l"/>
                <a:tab pos="4133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466850" algn="l"/>
                <a:tab pos="2628900" algn="l"/>
                <a:tab pos="2800350" algn="l"/>
                <a:tab pos="4133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466850" algn="l"/>
                <a:tab pos="2628900" algn="l"/>
                <a:tab pos="2800350" algn="l"/>
                <a:tab pos="4133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466850" algn="l"/>
                <a:tab pos="2628900" algn="l"/>
                <a:tab pos="2800350" algn="l"/>
                <a:tab pos="4133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、下列与古代印度文明无关的是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(      )</a:t>
            </a:r>
            <a:endParaRPr lang="en-US" altLang="zh-CN" sz="3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/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、种姓制度     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、阿拉伯数字    	</a:t>
            </a:r>
            <a:endParaRPr lang="en-US" altLang="zh-CN" sz="32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/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、佛教         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天方夜谭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en-US" altLang="zh-CN" sz="3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806" name="Rectangle 3">
            <a:extLst>
              <a:ext uri="{FF2B5EF4-FFF2-40B4-BE49-F238E27FC236}">
                <a16:creationId xmlns:a16="http://schemas.microsoft.com/office/drawing/2014/main" id="{51CF7806-74F5-4099-8C8A-303C463DD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4438650"/>
            <a:ext cx="87153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、入侵古代印度并征服当地居民，逐渐建立起一些小国的是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(      )</a:t>
            </a:r>
          </a:p>
          <a:p>
            <a:pPr eaLnBrk="0" hangingPunct="0"/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、日耳曼人    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、雅利安人     </a:t>
            </a:r>
            <a:endParaRPr lang="en-US" altLang="zh-CN" sz="32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/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、印第安人    </a:t>
            </a:r>
            <a:r>
              <a:rPr lang="en-US" altLang="zh-CN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、苏美尔人</a:t>
            </a:r>
          </a:p>
        </p:txBody>
      </p:sp>
      <p:sp>
        <p:nvSpPr>
          <p:cNvPr id="39943" name="TextBox 8">
            <a:extLst>
              <a:ext uri="{FF2B5EF4-FFF2-40B4-BE49-F238E27FC236}">
                <a16:creationId xmlns:a16="http://schemas.microsoft.com/office/drawing/2014/main" id="{FA38FE57-F3D6-475C-835C-BC04FF82A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1357313"/>
            <a:ext cx="857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sz="5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44" name="TextBox 9">
            <a:extLst>
              <a:ext uri="{FF2B5EF4-FFF2-40B4-BE49-F238E27FC236}">
                <a16:creationId xmlns:a16="http://schemas.microsoft.com/office/drawing/2014/main" id="{7658BD4E-04ED-4192-B9C0-DBC919169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647950"/>
            <a:ext cx="857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endParaRPr lang="zh-CN" altLang="en-US" sz="5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45" name="TextBox 10">
            <a:extLst>
              <a:ext uri="{FF2B5EF4-FFF2-40B4-BE49-F238E27FC236}">
                <a16:creationId xmlns:a16="http://schemas.microsoft.com/office/drawing/2014/main" id="{87D42B35-EB33-4D56-A071-E357058F5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4714875"/>
            <a:ext cx="857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endParaRPr lang="zh-CN" altLang="en-US" sz="5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3" grpId="0"/>
      <p:bldP spid="39944" grpId="0"/>
      <p:bldP spid="399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>
            <a:extLst>
              <a:ext uri="{FF2B5EF4-FFF2-40B4-BE49-F238E27FC236}">
                <a16:creationId xmlns:a16="http://schemas.microsoft.com/office/drawing/2014/main" id="{8452B5B8-8DE1-4DB9-AAAC-78197FE0A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0725"/>
            <a:ext cx="845502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000" b="1">
                <a:latin typeface="黑体" panose="02010609060101010101" pitchFamily="49" charset="-122"/>
                <a:ea typeface="黑体" panose="02010609060101010101" pitchFamily="49" charset="-122"/>
              </a:rPr>
              <a:t>、佛教反对婆罗门的等级制度，所以</a:t>
            </a:r>
            <a:r>
              <a:rPr lang="en-US" altLang="zh-CN" sz="3000" b="1">
                <a:latin typeface="黑体" panose="02010609060101010101" pitchFamily="49" charset="-122"/>
                <a:ea typeface="黑体" panose="02010609060101010101" pitchFamily="49" charset="-122"/>
              </a:rPr>
              <a:t>(      )</a:t>
            </a:r>
          </a:p>
          <a:p>
            <a:pPr eaLnBrk="0" hangingPunct="0"/>
            <a:r>
              <a:rPr lang="en-US" altLang="zh-CN" sz="30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、宣传种姓制度       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、宣传“众生平等”</a:t>
            </a:r>
          </a:p>
          <a:p>
            <a:pPr eaLnBrk="0" hangingPunct="0"/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、倡导刻苦修行       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、号召削弱王权</a:t>
            </a:r>
          </a:p>
        </p:txBody>
      </p:sp>
      <p:sp>
        <p:nvSpPr>
          <p:cNvPr id="78851" name="TextBox 4">
            <a:extLst>
              <a:ext uri="{FF2B5EF4-FFF2-40B4-BE49-F238E27FC236}">
                <a16:creationId xmlns:a16="http://schemas.microsoft.com/office/drawing/2014/main" id="{BC62EC9D-83F3-47F4-8262-93EDDDB0E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166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768E43E3-C45C-464D-A1E7-BF23EB80F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82800"/>
            <a:ext cx="91440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000" b="1">
                <a:latin typeface="黑体" panose="02010609060101010101" pitchFamily="49" charset="-122"/>
                <a:ea typeface="黑体" panose="02010609060101010101" pitchFamily="49" charset="-122"/>
              </a:rPr>
              <a:t>、有一首歌这样唱道：“白龙马，蹄朝西，驮着唐三藏，跟着仨徒弟，西天取经上大道……”其中的“经”产生于</a:t>
            </a:r>
            <a:r>
              <a:rPr lang="en-US" altLang="zh-CN" sz="3000" b="1">
                <a:latin typeface="黑体" panose="02010609060101010101" pitchFamily="49" charset="-122"/>
                <a:ea typeface="黑体" panose="02010609060101010101" pitchFamily="49" charset="-122"/>
              </a:rPr>
              <a:t>(      )</a:t>
            </a:r>
            <a:endParaRPr lang="en-US" altLang="zh-CN" sz="3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/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、公元前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    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、公元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    </a:t>
            </a:r>
            <a:endParaRPr lang="en-US" altLang="zh-CN" sz="30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/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、公元前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    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、公元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  <a:endParaRPr lang="zh-CN" altLang="en-US" sz="300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AC152EAF-DCCA-41B6-B916-4F2F5201E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4440238"/>
            <a:ext cx="9072562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b="1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000" b="1">
                <a:latin typeface="黑体" panose="02010609060101010101" pitchFamily="49" charset="-122"/>
                <a:ea typeface="黑体" panose="02010609060101010101" pitchFamily="49" charset="-122"/>
              </a:rPr>
              <a:t>、古代印度有一户人家，有自己的住房，在城市开了一家店，同时销售自己手工制作的衣服。你认为这户人家所属的等级是</a:t>
            </a:r>
            <a:r>
              <a:rPr lang="en-US" altLang="zh-CN" sz="3000" b="1">
                <a:latin typeface="黑体" panose="02010609060101010101" pitchFamily="49" charset="-122"/>
                <a:ea typeface="黑体" panose="02010609060101010101" pitchFamily="49" charset="-122"/>
              </a:rPr>
              <a:t>(      )</a:t>
            </a:r>
            <a:endParaRPr lang="en-US" altLang="zh-CN" sz="3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/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、婆罗门       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、刹帝利       </a:t>
            </a:r>
            <a:endParaRPr lang="en-US" altLang="zh-CN" sz="30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/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、吠舍         </a:t>
            </a:r>
            <a:r>
              <a:rPr lang="en-US" altLang="zh-CN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3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、首陀罗</a:t>
            </a:r>
            <a:endParaRPr lang="zh-CN" altLang="en-US" sz="300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66" name="TextBox 7">
            <a:extLst>
              <a:ext uri="{FF2B5EF4-FFF2-40B4-BE49-F238E27FC236}">
                <a16:creationId xmlns:a16="http://schemas.microsoft.com/office/drawing/2014/main" id="{55195C1B-E6FB-4BE5-8B66-3CC7CDC87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0" y="500063"/>
            <a:ext cx="857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endParaRPr lang="zh-CN" altLang="en-US" sz="5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67" name="TextBox 8">
            <a:extLst>
              <a:ext uri="{FF2B5EF4-FFF2-40B4-BE49-F238E27FC236}">
                <a16:creationId xmlns:a16="http://schemas.microsoft.com/office/drawing/2014/main" id="{63891D19-63D6-4F3E-BF4F-F47EE3A5F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938" y="2786063"/>
            <a:ext cx="857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sz="5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68" name="TextBox 9">
            <a:extLst>
              <a:ext uri="{FF2B5EF4-FFF2-40B4-BE49-F238E27FC236}">
                <a16:creationId xmlns:a16="http://schemas.microsoft.com/office/drawing/2014/main" id="{96A973BE-0389-4BCB-88C8-BFAAC068C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5143500"/>
            <a:ext cx="857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endParaRPr lang="zh-CN" altLang="en-US" sz="5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857" name="TextBox 10">
            <a:extLst>
              <a:ext uri="{FF2B5EF4-FFF2-40B4-BE49-F238E27FC236}">
                <a16:creationId xmlns:a16="http://schemas.microsoft.com/office/drawing/2014/main" id="{BC7FA4BB-546E-4FBF-84AE-95CE1135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0"/>
            <a:ext cx="221456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/>
      <p:bldP spid="40967" grpId="0"/>
      <p:bldP spid="409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2979E16-63BD-4969-891B-E53DB3BFC7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900"/>
            <a:ext cx="9144000" cy="6769100"/>
          </a:xfr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988A692E-7D2E-4DB6-87C3-C51EDD180C2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989138"/>
            <a:ext cx="3095625" cy="2735262"/>
            <a:chOff x="0" y="0"/>
            <a:chExt cx="1524" cy="1462"/>
          </a:xfrm>
        </p:grpSpPr>
        <p:sp>
          <p:nvSpPr>
            <p:cNvPr id="7172" name="Freeform 4">
              <a:extLst>
                <a:ext uri="{FF2B5EF4-FFF2-40B4-BE49-F238E27FC236}">
                  <a16:creationId xmlns:a16="http://schemas.microsoft.com/office/drawing/2014/main" id="{F0F7A5B4-0160-41C7-81C2-FE55F49FA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24" cy="1462"/>
            </a:xfrm>
            <a:custGeom>
              <a:avLst/>
              <a:gdLst>
                <a:gd name="T0" fmla="*/ 546 w 1524"/>
                <a:gd name="T1" fmla="*/ 17 h 1462"/>
                <a:gd name="T2" fmla="*/ 475 w 1524"/>
                <a:gd name="T3" fmla="*/ 79 h 1462"/>
                <a:gd name="T4" fmla="*/ 368 w 1524"/>
                <a:gd name="T5" fmla="*/ 177 h 1462"/>
                <a:gd name="T6" fmla="*/ 191 w 1524"/>
                <a:gd name="T7" fmla="*/ 381 h 1462"/>
                <a:gd name="T8" fmla="*/ 147 w 1524"/>
                <a:gd name="T9" fmla="*/ 407 h 1462"/>
                <a:gd name="T10" fmla="*/ 49 w 1524"/>
                <a:gd name="T11" fmla="*/ 514 h 1462"/>
                <a:gd name="T12" fmla="*/ 67 w 1524"/>
                <a:gd name="T13" fmla="*/ 567 h 1462"/>
                <a:gd name="T14" fmla="*/ 156 w 1524"/>
                <a:gd name="T15" fmla="*/ 682 h 1462"/>
                <a:gd name="T16" fmla="*/ 209 w 1524"/>
                <a:gd name="T17" fmla="*/ 655 h 1462"/>
                <a:gd name="T18" fmla="*/ 297 w 1524"/>
                <a:gd name="T19" fmla="*/ 638 h 1462"/>
                <a:gd name="T20" fmla="*/ 324 w 1524"/>
                <a:gd name="T21" fmla="*/ 1178 h 1462"/>
                <a:gd name="T22" fmla="*/ 422 w 1524"/>
                <a:gd name="T23" fmla="*/ 1311 h 1462"/>
                <a:gd name="T24" fmla="*/ 492 w 1524"/>
                <a:gd name="T25" fmla="*/ 1435 h 1462"/>
                <a:gd name="T26" fmla="*/ 581 w 1524"/>
                <a:gd name="T27" fmla="*/ 1391 h 1462"/>
                <a:gd name="T28" fmla="*/ 634 w 1524"/>
                <a:gd name="T29" fmla="*/ 1293 h 1462"/>
                <a:gd name="T30" fmla="*/ 670 w 1524"/>
                <a:gd name="T31" fmla="*/ 1152 h 1462"/>
                <a:gd name="T32" fmla="*/ 749 w 1524"/>
                <a:gd name="T33" fmla="*/ 1001 h 1462"/>
                <a:gd name="T34" fmla="*/ 776 w 1524"/>
                <a:gd name="T35" fmla="*/ 948 h 1462"/>
                <a:gd name="T36" fmla="*/ 1042 w 1524"/>
                <a:gd name="T37" fmla="*/ 815 h 1462"/>
                <a:gd name="T38" fmla="*/ 1148 w 1524"/>
                <a:gd name="T39" fmla="*/ 655 h 1462"/>
                <a:gd name="T40" fmla="*/ 1157 w 1524"/>
                <a:gd name="T41" fmla="*/ 487 h 1462"/>
                <a:gd name="T42" fmla="*/ 1255 w 1524"/>
                <a:gd name="T43" fmla="*/ 523 h 1462"/>
                <a:gd name="T44" fmla="*/ 1281 w 1524"/>
                <a:gd name="T45" fmla="*/ 576 h 1462"/>
                <a:gd name="T46" fmla="*/ 1423 w 1524"/>
                <a:gd name="T47" fmla="*/ 558 h 1462"/>
                <a:gd name="T48" fmla="*/ 1520 w 1524"/>
                <a:gd name="T49" fmla="*/ 354 h 1462"/>
                <a:gd name="T50" fmla="*/ 1343 w 1524"/>
                <a:gd name="T51" fmla="*/ 390 h 1462"/>
                <a:gd name="T52" fmla="*/ 1263 w 1524"/>
                <a:gd name="T53" fmla="*/ 443 h 1462"/>
                <a:gd name="T54" fmla="*/ 1068 w 1524"/>
                <a:gd name="T55" fmla="*/ 416 h 1462"/>
                <a:gd name="T56" fmla="*/ 971 w 1524"/>
                <a:gd name="T57" fmla="*/ 354 h 1462"/>
                <a:gd name="T58" fmla="*/ 767 w 1524"/>
                <a:gd name="T59" fmla="*/ 221 h 1462"/>
                <a:gd name="T60" fmla="*/ 625 w 1524"/>
                <a:gd name="T61" fmla="*/ 26 h 1462"/>
                <a:gd name="T62" fmla="*/ 519 w 1524"/>
                <a:gd name="T63" fmla="*/ 9 h 1462"/>
                <a:gd name="T64" fmla="*/ 475 w 1524"/>
                <a:gd name="T65" fmla="*/ 79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24" h="1462">
                  <a:moveTo>
                    <a:pt x="643" y="9"/>
                  </a:moveTo>
                  <a:cubicBezTo>
                    <a:pt x="611" y="12"/>
                    <a:pt x="577" y="8"/>
                    <a:pt x="546" y="17"/>
                  </a:cubicBezTo>
                  <a:cubicBezTo>
                    <a:pt x="532" y="21"/>
                    <a:pt x="510" y="84"/>
                    <a:pt x="501" y="97"/>
                  </a:cubicBezTo>
                  <a:cubicBezTo>
                    <a:pt x="492" y="91"/>
                    <a:pt x="485" y="81"/>
                    <a:pt x="475" y="79"/>
                  </a:cubicBezTo>
                  <a:cubicBezTo>
                    <a:pt x="425" y="70"/>
                    <a:pt x="454" y="139"/>
                    <a:pt x="422" y="159"/>
                  </a:cubicBezTo>
                  <a:cubicBezTo>
                    <a:pt x="406" y="169"/>
                    <a:pt x="368" y="177"/>
                    <a:pt x="368" y="177"/>
                  </a:cubicBezTo>
                  <a:cubicBezTo>
                    <a:pt x="312" y="215"/>
                    <a:pt x="260" y="215"/>
                    <a:pt x="191" y="221"/>
                  </a:cubicBezTo>
                  <a:cubicBezTo>
                    <a:pt x="103" y="252"/>
                    <a:pt x="172" y="325"/>
                    <a:pt x="191" y="381"/>
                  </a:cubicBezTo>
                  <a:cubicBezTo>
                    <a:pt x="188" y="393"/>
                    <a:pt x="192" y="410"/>
                    <a:pt x="182" y="416"/>
                  </a:cubicBezTo>
                  <a:cubicBezTo>
                    <a:pt x="172" y="422"/>
                    <a:pt x="159" y="409"/>
                    <a:pt x="147" y="407"/>
                  </a:cubicBezTo>
                  <a:cubicBezTo>
                    <a:pt x="123" y="403"/>
                    <a:pt x="100" y="401"/>
                    <a:pt x="76" y="398"/>
                  </a:cubicBezTo>
                  <a:cubicBezTo>
                    <a:pt x="41" y="410"/>
                    <a:pt x="0" y="478"/>
                    <a:pt x="49" y="514"/>
                  </a:cubicBezTo>
                  <a:cubicBezTo>
                    <a:pt x="83" y="539"/>
                    <a:pt x="132" y="525"/>
                    <a:pt x="173" y="531"/>
                  </a:cubicBezTo>
                  <a:cubicBezTo>
                    <a:pt x="132" y="539"/>
                    <a:pt x="102" y="544"/>
                    <a:pt x="67" y="567"/>
                  </a:cubicBezTo>
                  <a:cubicBezTo>
                    <a:pt x="77" y="628"/>
                    <a:pt x="68" y="641"/>
                    <a:pt x="129" y="655"/>
                  </a:cubicBezTo>
                  <a:cubicBezTo>
                    <a:pt x="138" y="664"/>
                    <a:pt x="148" y="672"/>
                    <a:pt x="156" y="682"/>
                  </a:cubicBezTo>
                  <a:cubicBezTo>
                    <a:pt x="163" y="690"/>
                    <a:pt x="164" y="714"/>
                    <a:pt x="173" y="709"/>
                  </a:cubicBezTo>
                  <a:cubicBezTo>
                    <a:pt x="192" y="699"/>
                    <a:pt x="197" y="673"/>
                    <a:pt x="209" y="655"/>
                  </a:cubicBezTo>
                  <a:cubicBezTo>
                    <a:pt x="216" y="645"/>
                    <a:pt x="226" y="638"/>
                    <a:pt x="235" y="629"/>
                  </a:cubicBezTo>
                  <a:cubicBezTo>
                    <a:pt x="256" y="632"/>
                    <a:pt x="289" y="619"/>
                    <a:pt x="297" y="638"/>
                  </a:cubicBezTo>
                  <a:cubicBezTo>
                    <a:pt x="317" y="688"/>
                    <a:pt x="296" y="741"/>
                    <a:pt x="280" y="788"/>
                  </a:cubicBezTo>
                  <a:cubicBezTo>
                    <a:pt x="283" y="908"/>
                    <a:pt x="226" y="1083"/>
                    <a:pt x="324" y="1178"/>
                  </a:cubicBezTo>
                  <a:cubicBezTo>
                    <a:pt x="340" y="1227"/>
                    <a:pt x="348" y="1216"/>
                    <a:pt x="377" y="1249"/>
                  </a:cubicBezTo>
                  <a:cubicBezTo>
                    <a:pt x="394" y="1268"/>
                    <a:pt x="422" y="1311"/>
                    <a:pt x="422" y="1311"/>
                  </a:cubicBezTo>
                  <a:cubicBezTo>
                    <a:pt x="425" y="1355"/>
                    <a:pt x="408" y="1405"/>
                    <a:pt x="430" y="1444"/>
                  </a:cubicBezTo>
                  <a:cubicBezTo>
                    <a:pt x="440" y="1462"/>
                    <a:pt x="473" y="1444"/>
                    <a:pt x="492" y="1435"/>
                  </a:cubicBezTo>
                  <a:cubicBezTo>
                    <a:pt x="500" y="1431"/>
                    <a:pt x="494" y="1415"/>
                    <a:pt x="501" y="1409"/>
                  </a:cubicBezTo>
                  <a:cubicBezTo>
                    <a:pt x="521" y="1390"/>
                    <a:pt x="554" y="1396"/>
                    <a:pt x="581" y="1391"/>
                  </a:cubicBezTo>
                  <a:cubicBezTo>
                    <a:pt x="584" y="1376"/>
                    <a:pt x="582" y="1360"/>
                    <a:pt x="590" y="1347"/>
                  </a:cubicBezTo>
                  <a:cubicBezTo>
                    <a:pt x="643" y="1262"/>
                    <a:pt x="614" y="1368"/>
                    <a:pt x="634" y="1293"/>
                  </a:cubicBezTo>
                  <a:cubicBezTo>
                    <a:pt x="644" y="1258"/>
                    <a:pt x="652" y="1222"/>
                    <a:pt x="661" y="1187"/>
                  </a:cubicBezTo>
                  <a:cubicBezTo>
                    <a:pt x="664" y="1175"/>
                    <a:pt x="670" y="1152"/>
                    <a:pt x="670" y="1152"/>
                  </a:cubicBezTo>
                  <a:cubicBezTo>
                    <a:pt x="666" y="1126"/>
                    <a:pt x="635" y="1040"/>
                    <a:pt x="652" y="1019"/>
                  </a:cubicBezTo>
                  <a:cubicBezTo>
                    <a:pt x="661" y="1008"/>
                    <a:pt x="748" y="1001"/>
                    <a:pt x="749" y="1001"/>
                  </a:cubicBezTo>
                  <a:cubicBezTo>
                    <a:pt x="755" y="992"/>
                    <a:pt x="762" y="984"/>
                    <a:pt x="767" y="974"/>
                  </a:cubicBezTo>
                  <a:cubicBezTo>
                    <a:pt x="771" y="966"/>
                    <a:pt x="769" y="953"/>
                    <a:pt x="776" y="948"/>
                  </a:cubicBezTo>
                  <a:cubicBezTo>
                    <a:pt x="805" y="927"/>
                    <a:pt x="850" y="925"/>
                    <a:pt x="882" y="904"/>
                  </a:cubicBezTo>
                  <a:cubicBezTo>
                    <a:pt x="898" y="792"/>
                    <a:pt x="913" y="824"/>
                    <a:pt x="1042" y="815"/>
                  </a:cubicBezTo>
                  <a:cubicBezTo>
                    <a:pt x="1052" y="768"/>
                    <a:pt x="1055" y="752"/>
                    <a:pt x="1095" y="726"/>
                  </a:cubicBezTo>
                  <a:cubicBezTo>
                    <a:pt x="1115" y="697"/>
                    <a:pt x="1137" y="689"/>
                    <a:pt x="1148" y="655"/>
                  </a:cubicBezTo>
                  <a:cubicBezTo>
                    <a:pt x="1141" y="615"/>
                    <a:pt x="1133" y="578"/>
                    <a:pt x="1122" y="540"/>
                  </a:cubicBezTo>
                  <a:cubicBezTo>
                    <a:pt x="1127" y="514"/>
                    <a:pt x="1119" y="484"/>
                    <a:pt x="1157" y="487"/>
                  </a:cubicBezTo>
                  <a:cubicBezTo>
                    <a:pt x="1181" y="489"/>
                    <a:pt x="1228" y="505"/>
                    <a:pt x="1228" y="505"/>
                  </a:cubicBezTo>
                  <a:cubicBezTo>
                    <a:pt x="1237" y="511"/>
                    <a:pt x="1245" y="519"/>
                    <a:pt x="1255" y="523"/>
                  </a:cubicBezTo>
                  <a:cubicBezTo>
                    <a:pt x="1266" y="528"/>
                    <a:pt x="1285" y="520"/>
                    <a:pt x="1290" y="531"/>
                  </a:cubicBezTo>
                  <a:cubicBezTo>
                    <a:pt x="1297" y="545"/>
                    <a:pt x="1284" y="561"/>
                    <a:pt x="1281" y="576"/>
                  </a:cubicBezTo>
                  <a:cubicBezTo>
                    <a:pt x="1303" y="607"/>
                    <a:pt x="1325" y="682"/>
                    <a:pt x="1325" y="682"/>
                  </a:cubicBezTo>
                  <a:cubicBezTo>
                    <a:pt x="1356" y="635"/>
                    <a:pt x="1363" y="578"/>
                    <a:pt x="1423" y="558"/>
                  </a:cubicBezTo>
                  <a:cubicBezTo>
                    <a:pt x="1440" y="493"/>
                    <a:pt x="1442" y="419"/>
                    <a:pt x="1503" y="381"/>
                  </a:cubicBezTo>
                  <a:cubicBezTo>
                    <a:pt x="1509" y="372"/>
                    <a:pt x="1524" y="364"/>
                    <a:pt x="1520" y="354"/>
                  </a:cubicBezTo>
                  <a:cubicBezTo>
                    <a:pt x="1507" y="321"/>
                    <a:pt x="1434" y="343"/>
                    <a:pt x="1423" y="345"/>
                  </a:cubicBezTo>
                  <a:cubicBezTo>
                    <a:pt x="1408" y="390"/>
                    <a:pt x="1389" y="381"/>
                    <a:pt x="1343" y="390"/>
                  </a:cubicBezTo>
                  <a:cubicBezTo>
                    <a:pt x="1325" y="402"/>
                    <a:pt x="1308" y="413"/>
                    <a:pt x="1290" y="425"/>
                  </a:cubicBezTo>
                  <a:cubicBezTo>
                    <a:pt x="1281" y="431"/>
                    <a:pt x="1263" y="443"/>
                    <a:pt x="1263" y="443"/>
                  </a:cubicBezTo>
                  <a:cubicBezTo>
                    <a:pt x="1192" y="419"/>
                    <a:pt x="1216" y="418"/>
                    <a:pt x="1157" y="381"/>
                  </a:cubicBezTo>
                  <a:cubicBezTo>
                    <a:pt x="1124" y="390"/>
                    <a:pt x="1100" y="405"/>
                    <a:pt x="1068" y="416"/>
                  </a:cubicBezTo>
                  <a:cubicBezTo>
                    <a:pt x="1045" y="413"/>
                    <a:pt x="1020" y="416"/>
                    <a:pt x="998" y="407"/>
                  </a:cubicBezTo>
                  <a:cubicBezTo>
                    <a:pt x="980" y="400"/>
                    <a:pt x="990" y="358"/>
                    <a:pt x="971" y="354"/>
                  </a:cubicBezTo>
                  <a:cubicBezTo>
                    <a:pt x="919" y="343"/>
                    <a:pt x="864" y="348"/>
                    <a:pt x="811" y="345"/>
                  </a:cubicBezTo>
                  <a:cubicBezTo>
                    <a:pt x="794" y="291"/>
                    <a:pt x="819" y="256"/>
                    <a:pt x="767" y="221"/>
                  </a:cubicBezTo>
                  <a:cubicBezTo>
                    <a:pt x="752" y="161"/>
                    <a:pt x="718" y="135"/>
                    <a:pt x="661" y="115"/>
                  </a:cubicBezTo>
                  <a:cubicBezTo>
                    <a:pt x="654" y="61"/>
                    <a:pt x="670" y="45"/>
                    <a:pt x="625" y="26"/>
                  </a:cubicBezTo>
                  <a:cubicBezTo>
                    <a:pt x="599" y="15"/>
                    <a:pt x="546" y="0"/>
                    <a:pt x="546" y="0"/>
                  </a:cubicBezTo>
                  <a:cubicBezTo>
                    <a:pt x="537" y="3"/>
                    <a:pt x="526" y="2"/>
                    <a:pt x="519" y="9"/>
                  </a:cubicBezTo>
                  <a:cubicBezTo>
                    <a:pt x="512" y="15"/>
                    <a:pt x="514" y="27"/>
                    <a:pt x="510" y="35"/>
                  </a:cubicBezTo>
                  <a:cubicBezTo>
                    <a:pt x="498" y="58"/>
                    <a:pt x="492" y="62"/>
                    <a:pt x="475" y="79"/>
                  </a:cubicBezTo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3" name="WordArt 5">
              <a:extLst>
                <a:ext uri="{FF2B5EF4-FFF2-40B4-BE49-F238E27FC236}">
                  <a16:creationId xmlns:a16="http://schemas.microsoft.com/office/drawing/2014/main" id="{6F21E541-97FA-40A8-A50B-328AA4CEF9E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286" y="468"/>
              <a:ext cx="588" cy="288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b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</a:rPr>
                <a:t>印度</a:t>
              </a:r>
            </a:p>
          </p:txBody>
        </p:sp>
      </p:grpSp>
      <p:sp>
        <p:nvSpPr>
          <p:cNvPr id="5126" name="Line 6">
            <a:extLst>
              <a:ext uri="{FF2B5EF4-FFF2-40B4-BE49-F238E27FC236}">
                <a16:creationId xmlns:a16="http://schemas.microsoft.com/office/drawing/2014/main" id="{BEB70987-101C-4FD7-ABA7-D0D418E79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492375"/>
            <a:ext cx="9144000" cy="288925"/>
          </a:xfrm>
          <a:prstGeom prst="line">
            <a:avLst/>
          </a:prstGeom>
          <a:noFill/>
          <a:ln w="76200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WordArt 7">
            <a:extLst>
              <a:ext uri="{FF2B5EF4-FFF2-40B4-BE49-F238E27FC236}">
                <a16:creationId xmlns:a16="http://schemas.microsoft.com/office/drawing/2014/main" id="{E096B122-9845-4019-A5B4-0ADDB011FA1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11188" y="3429000"/>
            <a:ext cx="1439862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阿拉伯海</a:t>
            </a:r>
          </a:p>
        </p:txBody>
      </p:sp>
      <p:sp>
        <p:nvSpPr>
          <p:cNvPr id="7176" name="WordArt 8">
            <a:extLst>
              <a:ext uri="{FF2B5EF4-FFF2-40B4-BE49-F238E27FC236}">
                <a16:creationId xmlns:a16="http://schemas.microsoft.com/office/drawing/2014/main" id="{4C890ECF-4B93-4924-8117-6A9344CF58D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51275" y="3573463"/>
            <a:ext cx="1439863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孟加拉湾</a:t>
            </a:r>
          </a:p>
        </p:txBody>
      </p:sp>
      <p:sp>
        <p:nvSpPr>
          <p:cNvPr id="7177" name="WordArt 9">
            <a:extLst>
              <a:ext uri="{FF2B5EF4-FFF2-40B4-BE49-F238E27FC236}">
                <a16:creationId xmlns:a16="http://schemas.microsoft.com/office/drawing/2014/main" id="{1C2971AE-D6FB-4B0C-8ADD-56301C354E3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4941888"/>
            <a:ext cx="4667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宋体" panose="02010600030101010101" pitchFamily="2" charset="-122"/>
              </a:rPr>
              <a:t>印</a:t>
            </a:r>
          </a:p>
        </p:txBody>
      </p:sp>
      <p:sp>
        <p:nvSpPr>
          <p:cNvPr id="7178" name="WordArt 10">
            <a:extLst>
              <a:ext uri="{FF2B5EF4-FFF2-40B4-BE49-F238E27FC236}">
                <a16:creationId xmlns:a16="http://schemas.microsoft.com/office/drawing/2014/main" id="{B19510BE-0658-4E1B-9F63-A94BD7ECC49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484438" y="5589588"/>
            <a:ext cx="4667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宋体" panose="02010600030101010101" pitchFamily="2" charset="-122"/>
              </a:rPr>
              <a:t>度</a:t>
            </a:r>
          </a:p>
        </p:txBody>
      </p:sp>
      <p:sp>
        <p:nvSpPr>
          <p:cNvPr id="7179" name="WordArt 11">
            <a:extLst>
              <a:ext uri="{FF2B5EF4-FFF2-40B4-BE49-F238E27FC236}">
                <a16:creationId xmlns:a16="http://schemas.microsoft.com/office/drawing/2014/main" id="{A20226C2-AC3B-41ED-B124-2B02B15BFB2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572000" y="5516563"/>
            <a:ext cx="4667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宋体" panose="02010600030101010101" pitchFamily="2" charset="-122"/>
              </a:rPr>
              <a:t>洋</a:t>
            </a:r>
          </a:p>
        </p:txBody>
      </p:sp>
      <p:sp>
        <p:nvSpPr>
          <p:cNvPr id="5130" name="WordArt 12">
            <a:extLst>
              <a:ext uri="{FF2B5EF4-FFF2-40B4-BE49-F238E27FC236}">
                <a16:creationId xmlns:a16="http://schemas.microsoft.com/office/drawing/2014/main" id="{384933BA-BE85-4884-95C1-AE53968E525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0825" y="2133600"/>
            <a:ext cx="1368425" cy="384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宋体" panose="02010600030101010101" pitchFamily="2" charset="-122"/>
              </a:rPr>
              <a:t>北回归线</a:t>
            </a:r>
          </a:p>
        </p:txBody>
      </p:sp>
      <p:sp>
        <p:nvSpPr>
          <p:cNvPr id="7181" name="WordArt 13">
            <a:extLst>
              <a:ext uri="{FF2B5EF4-FFF2-40B4-BE49-F238E27FC236}">
                <a16:creationId xmlns:a16="http://schemas.microsoft.com/office/drawing/2014/main" id="{6FE68473-B637-4D72-8ACE-6D7BF6C540F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1052513"/>
            <a:ext cx="649287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亚</a:t>
            </a:r>
          </a:p>
        </p:txBody>
      </p:sp>
      <p:sp>
        <p:nvSpPr>
          <p:cNvPr id="7182" name="WordArt 14">
            <a:extLst>
              <a:ext uri="{FF2B5EF4-FFF2-40B4-BE49-F238E27FC236}">
                <a16:creationId xmlns:a16="http://schemas.microsoft.com/office/drawing/2014/main" id="{7B848F96-B441-46BB-AB44-AE694868976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27763" y="1196975"/>
            <a:ext cx="576262" cy="455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洲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206822F3-7F78-407F-BF43-BE8801613F48}"/>
              </a:ext>
            </a:extLst>
          </p:cNvPr>
          <p:cNvGrpSpPr>
            <a:grpSpLocks/>
          </p:cNvGrpSpPr>
          <p:nvPr/>
        </p:nvGrpSpPr>
        <p:grpSpPr bwMode="auto">
          <a:xfrm>
            <a:off x="1547813" y="260350"/>
            <a:ext cx="5832475" cy="720725"/>
            <a:chOff x="0" y="0"/>
            <a:chExt cx="3674" cy="454"/>
          </a:xfrm>
        </p:grpSpPr>
        <p:sp>
          <p:nvSpPr>
            <p:cNvPr id="7184" name="Rectangle 16">
              <a:extLst>
                <a:ext uri="{FF2B5EF4-FFF2-40B4-BE49-F238E27FC236}">
                  <a16:creationId xmlns:a16="http://schemas.microsoft.com/office/drawing/2014/main" id="{B6638944-08C1-4AF2-A192-BE735A139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74" cy="4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5" name="WordArt 17">
              <a:extLst>
                <a:ext uri="{FF2B5EF4-FFF2-40B4-BE49-F238E27FC236}">
                  <a16:creationId xmlns:a16="http://schemas.microsoft.com/office/drawing/2014/main" id="{E0DD18D7-0F95-4A99-A939-6BCCE5AB50C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6" y="91"/>
              <a:ext cx="3357" cy="3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b="1" kern="10">
                  <a:ln w="12700">
                    <a:solidFill>
                      <a:srgbClr val="800000"/>
                    </a:solidFill>
                    <a:round/>
                    <a:headEnd/>
                    <a:tailEnd/>
                  </a:ln>
                  <a:solidFill>
                    <a:srgbClr val="800000"/>
                  </a:solidFill>
                  <a:effectLst>
                    <a:outerShdw dist="35921" dir="2700000" sy="50000" kx="2115830" algn="bl" rotWithShape="0">
                      <a:srgbClr val="C0C0C0">
                        <a:alpha val="78000"/>
                      </a:srgbClr>
                    </a:outerShdw>
                  </a:effectLst>
                  <a:latin typeface="宋体" panose="02010600030101010101" pitchFamily="2" charset="-122"/>
                </a:rPr>
                <a:t>一、古印度的地理位置</a:t>
              </a:r>
            </a:p>
          </p:txBody>
        </p:sp>
      </p:grpSp>
      <p:sp>
        <p:nvSpPr>
          <p:cNvPr id="5" name="Text Box 18">
            <a:extLst>
              <a:ext uri="{FF2B5EF4-FFF2-40B4-BE49-F238E27FC236}">
                <a16:creationId xmlns:a16="http://schemas.microsoft.com/office/drawing/2014/main" id="{85AC780C-CA07-409C-8373-10C03CCF9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19600"/>
            <a:ext cx="9144000" cy="121602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地处南亚次大陆，濒临阿拉伯海和孟加拉湾，北回归线横穿印度北部。</a:t>
            </a:r>
          </a:p>
        </p:txBody>
      </p:sp>
      <p:sp>
        <p:nvSpPr>
          <p:cNvPr id="6" name="Text Box 19">
            <a:extLst>
              <a:ext uri="{FF2B5EF4-FFF2-40B4-BE49-F238E27FC236}">
                <a16:creationId xmlns:a16="http://schemas.microsoft.com/office/drawing/2014/main" id="{ACFD77BE-8186-4D84-9209-CD959A91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15000"/>
            <a:ext cx="8640763" cy="604838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1" charset="-122"/>
              </a:rPr>
              <a:t>（南亚次大陆指的是喜马拉雅山以南的地区）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62F0D15-57CF-46EE-A63C-933B7004C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900"/>
            <a:ext cx="9144000" cy="6769100"/>
          </a:xfrm>
        </p:spPr>
      </p:pic>
      <p:grpSp>
        <p:nvGrpSpPr>
          <p:cNvPr id="9219" name="Group 3">
            <a:extLst>
              <a:ext uri="{FF2B5EF4-FFF2-40B4-BE49-F238E27FC236}">
                <a16:creationId xmlns:a16="http://schemas.microsoft.com/office/drawing/2014/main" id="{D3719E49-36A9-401E-A4F4-3EFFA5A8363C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989138"/>
            <a:ext cx="3095625" cy="2735262"/>
            <a:chOff x="0" y="0"/>
            <a:chExt cx="1524" cy="1462"/>
          </a:xfrm>
        </p:grpSpPr>
        <p:sp>
          <p:nvSpPr>
            <p:cNvPr id="9220" name="Freeform 4">
              <a:extLst>
                <a:ext uri="{FF2B5EF4-FFF2-40B4-BE49-F238E27FC236}">
                  <a16:creationId xmlns:a16="http://schemas.microsoft.com/office/drawing/2014/main" id="{B021818E-D5AC-4B2D-AF73-DCE745AF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24" cy="1462"/>
            </a:xfrm>
            <a:custGeom>
              <a:avLst/>
              <a:gdLst>
                <a:gd name="T0" fmla="*/ 546 w 1524"/>
                <a:gd name="T1" fmla="*/ 17 h 1462"/>
                <a:gd name="T2" fmla="*/ 475 w 1524"/>
                <a:gd name="T3" fmla="*/ 79 h 1462"/>
                <a:gd name="T4" fmla="*/ 368 w 1524"/>
                <a:gd name="T5" fmla="*/ 177 h 1462"/>
                <a:gd name="T6" fmla="*/ 191 w 1524"/>
                <a:gd name="T7" fmla="*/ 381 h 1462"/>
                <a:gd name="T8" fmla="*/ 147 w 1524"/>
                <a:gd name="T9" fmla="*/ 407 h 1462"/>
                <a:gd name="T10" fmla="*/ 49 w 1524"/>
                <a:gd name="T11" fmla="*/ 514 h 1462"/>
                <a:gd name="T12" fmla="*/ 67 w 1524"/>
                <a:gd name="T13" fmla="*/ 567 h 1462"/>
                <a:gd name="T14" fmla="*/ 156 w 1524"/>
                <a:gd name="T15" fmla="*/ 682 h 1462"/>
                <a:gd name="T16" fmla="*/ 209 w 1524"/>
                <a:gd name="T17" fmla="*/ 655 h 1462"/>
                <a:gd name="T18" fmla="*/ 297 w 1524"/>
                <a:gd name="T19" fmla="*/ 638 h 1462"/>
                <a:gd name="T20" fmla="*/ 324 w 1524"/>
                <a:gd name="T21" fmla="*/ 1178 h 1462"/>
                <a:gd name="T22" fmla="*/ 422 w 1524"/>
                <a:gd name="T23" fmla="*/ 1311 h 1462"/>
                <a:gd name="T24" fmla="*/ 492 w 1524"/>
                <a:gd name="T25" fmla="*/ 1435 h 1462"/>
                <a:gd name="T26" fmla="*/ 581 w 1524"/>
                <a:gd name="T27" fmla="*/ 1391 h 1462"/>
                <a:gd name="T28" fmla="*/ 634 w 1524"/>
                <a:gd name="T29" fmla="*/ 1293 h 1462"/>
                <a:gd name="T30" fmla="*/ 670 w 1524"/>
                <a:gd name="T31" fmla="*/ 1152 h 1462"/>
                <a:gd name="T32" fmla="*/ 749 w 1524"/>
                <a:gd name="T33" fmla="*/ 1001 h 1462"/>
                <a:gd name="T34" fmla="*/ 776 w 1524"/>
                <a:gd name="T35" fmla="*/ 948 h 1462"/>
                <a:gd name="T36" fmla="*/ 1042 w 1524"/>
                <a:gd name="T37" fmla="*/ 815 h 1462"/>
                <a:gd name="T38" fmla="*/ 1148 w 1524"/>
                <a:gd name="T39" fmla="*/ 655 h 1462"/>
                <a:gd name="T40" fmla="*/ 1157 w 1524"/>
                <a:gd name="T41" fmla="*/ 487 h 1462"/>
                <a:gd name="T42" fmla="*/ 1255 w 1524"/>
                <a:gd name="T43" fmla="*/ 523 h 1462"/>
                <a:gd name="T44" fmla="*/ 1281 w 1524"/>
                <a:gd name="T45" fmla="*/ 576 h 1462"/>
                <a:gd name="T46" fmla="*/ 1423 w 1524"/>
                <a:gd name="T47" fmla="*/ 558 h 1462"/>
                <a:gd name="T48" fmla="*/ 1520 w 1524"/>
                <a:gd name="T49" fmla="*/ 354 h 1462"/>
                <a:gd name="T50" fmla="*/ 1343 w 1524"/>
                <a:gd name="T51" fmla="*/ 390 h 1462"/>
                <a:gd name="T52" fmla="*/ 1263 w 1524"/>
                <a:gd name="T53" fmla="*/ 443 h 1462"/>
                <a:gd name="T54" fmla="*/ 1068 w 1524"/>
                <a:gd name="T55" fmla="*/ 416 h 1462"/>
                <a:gd name="T56" fmla="*/ 971 w 1524"/>
                <a:gd name="T57" fmla="*/ 354 h 1462"/>
                <a:gd name="T58" fmla="*/ 767 w 1524"/>
                <a:gd name="T59" fmla="*/ 221 h 1462"/>
                <a:gd name="T60" fmla="*/ 625 w 1524"/>
                <a:gd name="T61" fmla="*/ 26 h 1462"/>
                <a:gd name="T62" fmla="*/ 519 w 1524"/>
                <a:gd name="T63" fmla="*/ 9 h 1462"/>
                <a:gd name="T64" fmla="*/ 475 w 1524"/>
                <a:gd name="T65" fmla="*/ 79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24" h="1462">
                  <a:moveTo>
                    <a:pt x="643" y="9"/>
                  </a:moveTo>
                  <a:cubicBezTo>
                    <a:pt x="611" y="12"/>
                    <a:pt x="577" y="8"/>
                    <a:pt x="546" y="17"/>
                  </a:cubicBezTo>
                  <a:cubicBezTo>
                    <a:pt x="532" y="21"/>
                    <a:pt x="510" y="84"/>
                    <a:pt x="501" y="97"/>
                  </a:cubicBezTo>
                  <a:cubicBezTo>
                    <a:pt x="492" y="91"/>
                    <a:pt x="485" y="81"/>
                    <a:pt x="475" y="79"/>
                  </a:cubicBezTo>
                  <a:cubicBezTo>
                    <a:pt x="425" y="70"/>
                    <a:pt x="454" y="139"/>
                    <a:pt x="422" y="159"/>
                  </a:cubicBezTo>
                  <a:cubicBezTo>
                    <a:pt x="406" y="169"/>
                    <a:pt x="368" y="177"/>
                    <a:pt x="368" y="177"/>
                  </a:cubicBezTo>
                  <a:cubicBezTo>
                    <a:pt x="312" y="215"/>
                    <a:pt x="260" y="215"/>
                    <a:pt x="191" y="221"/>
                  </a:cubicBezTo>
                  <a:cubicBezTo>
                    <a:pt x="103" y="252"/>
                    <a:pt x="172" y="325"/>
                    <a:pt x="191" y="381"/>
                  </a:cubicBezTo>
                  <a:cubicBezTo>
                    <a:pt x="188" y="393"/>
                    <a:pt x="192" y="410"/>
                    <a:pt x="182" y="416"/>
                  </a:cubicBezTo>
                  <a:cubicBezTo>
                    <a:pt x="172" y="422"/>
                    <a:pt x="159" y="409"/>
                    <a:pt x="147" y="407"/>
                  </a:cubicBezTo>
                  <a:cubicBezTo>
                    <a:pt x="123" y="403"/>
                    <a:pt x="100" y="401"/>
                    <a:pt x="76" y="398"/>
                  </a:cubicBezTo>
                  <a:cubicBezTo>
                    <a:pt x="41" y="410"/>
                    <a:pt x="0" y="478"/>
                    <a:pt x="49" y="514"/>
                  </a:cubicBezTo>
                  <a:cubicBezTo>
                    <a:pt x="83" y="539"/>
                    <a:pt x="132" y="525"/>
                    <a:pt x="173" y="531"/>
                  </a:cubicBezTo>
                  <a:cubicBezTo>
                    <a:pt x="132" y="539"/>
                    <a:pt x="102" y="544"/>
                    <a:pt x="67" y="567"/>
                  </a:cubicBezTo>
                  <a:cubicBezTo>
                    <a:pt x="77" y="628"/>
                    <a:pt x="68" y="641"/>
                    <a:pt x="129" y="655"/>
                  </a:cubicBezTo>
                  <a:cubicBezTo>
                    <a:pt x="138" y="664"/>
                    <a:pt x="148" y="672"/>
                    <a:pt x="156" y="682"/>
                  </a:cubicBezTo>
                  <a:cubicBezTo>
                    <a:pt x="163" y="690"/>
                    <a:pt x="164" y="714"/>
                    <a:pt x="173" y="709"/>
                  </a:cubicBezTo>
                  <a:cubicBezTo>
                    <a:pt x="192" y="699"/>
                    <a:pt x="197" y="673"/>
                    <a:pt x="209" y="655"/>
                  </a:cubicBezTo>
                  <a:cubicBezTo>
                    <a:pt x="216" y="645"/>
                    <a:pt x="226" y="638"/>
                    <a:pt x="235" y="629"/>
                  </a:cubicBezTo>
                  <a:cubicBezTo>
                    <a:pt x="256" y="632"/>
                    <a:pt x="289" y="619"/>
                    <a:pt x="297" y="638"/>
                  </a:cubicBezTo>
                  <a:cubicBezTo>
                    <a:pt x="317" y="688"/>
                    <a:pt x="296" y="741"/>
                    <a:pt x="280" y="788"/>
                  </a:cubicBezTo>
                  <a:cubicBezTo>
                    <a:pt x="283" y="908"/>
                    <a:pt x="226" y="1083"/>
                    <a:pt x="324" y="1178"/>
                  </a:cubicBezTo>
                  <a:cubicBezTo>
                    <a:pt x="340" y="1227"/>
                    <a:pt x="348" y="1216"/>
                    <a:pt x="377" y="1249"/>
                  </a:cubicBezTo>
                  <a:cubicBezTo>
                    <a:pt x="394" y="1268"/>
                    <a:pt x="422" y="1311"/>
                    <a:pt x="422" y="1311"/>
                  </a:cubicBezTo>
                  <a:cubicBezTo>
                    <a:pt x="425" y="1355"/>
                    <a:pt x="408" y="1405"/>
                    <a:pt x="430" y="1444"/>
                  </a:cubicBezTo>
                  <a:cubicBezTo>
                    <a:pt x="440" y="1462"/>
                    <a:pt x="473" y="1444"/>
                    <a:pt x="492" y="1435"/>
                  </a:cubicBezTo>
                  <a:cubicBezTo>
                    <a:pt x="500" y="1431"/>
                    <a:pt x="494" y="1415"/>
                    <a:pt x="501" y="1409"/>
                  </a:cubicBezTo>
                  <a:cubicBezTo>
                    <a:pt x="521" y="1390"/>
                    <a:pt x="554" y="1396"/>
                    <a:pt x="581" y="1391"/>
                  </a:cubicBezTo>
                  <a:cubicBezTo>
                    <a:pt x="584" y="1376"/>
                    <a:pt x="582" y="1360"/>
                    <a:pt x="590" y="1347"/>
                  </a:cubicBezTo>
                  <a:cubicBezTo>
                    <a:pt x="643" y="1262"/>
                    <a:pt x="614" y="1368"/>
                    <a:pt x="634" y="1293"/>
                  </a:cubicBezTo>
                  <a:cubicBezTo>
                    <a:pt x="644" y="1258"/>
                    <a:pt x="652" y="1222"/>
                    <a:pt x="661" y="1187"/>
                  </a:cubicBezTo>
                  <a:cubicBezTo>
                    <a:pt x="664" y="1175"/>
                    <a:pt x="670" y="1152"/>
                    <a:pt x="670" y="1152"/>
                  </a:cubicBezTo>
                  <a:cubicBezTo>
                    <a:pt x="666" y="1126"/>
                    <a:pt x="635" y="1040"/>
                    <a:pt x="652" y="1019"/>
                  </a:cubicBezTo>
                  <a:cubicBezTo>
                    <a:pt x="661" y="1008"/>
                    <a:pt x="748" y="1001"/>
                    <a:pt x="749" y="1001"/>
                  </a:cubicBezTo>
                  <a:cubicBezTo>
                    <a:pt x="755" y="992"/>
                    <a:pt x="762" y="984"/>
                    <a:pt x="767" y="974"/>
                  </a:cubicBezTo>
                  <a:cubicBezTo>
                    <a:pt x="771" y="966"/>
                    <a:pt x="769" y="953"/>
                    <a:pt x="776" y="948"/>
                  </a:cubicBezTo>
                  <a:cubicBezTo>
                    <a:pt x="805" y="927"/>
                    <a:pt x="850" y="925"/>
                    <a:pt x="882" y="904"/>
                  </a:cubicBezTo>
                  <a:cubicBezTo>
                    <a:pt x="898" y="792"/>
                    <a:pt x="913" y="824"/>
                    <a:pt x="1042" y="815"/>
                  </a:cubicBezTo>
                  <a:cubicBezTo>
                    <a:pt x="1052" y="768"/>
                    <a:pt x="1055" y="752"/>
                    <a:pt x="1095" y="726"/>
                  </a:cubicBezTo>
                  <a:cubicBezTo>
                    <a:pt x="1115" y="697"/>
                    <a:pt x="1137" y="689"/>
                    <a:pt x="1148" y="655"/>
                  </a:cubicBezTo>
                  <a:cubicBezTo>
                    <a:pt x="1141" y="615"/>
                    <a:pt x="1133" y="578"/>
                    <a:pt x="1122" y="540"/>
                  </a:cubicBezTo>
                  <a:cubicBezTo>
                    <a:pt x="1127" y="514"/>
                    <a:pt x="1119" y="484"/>
                    <a:pt x="1157" y="487"/>
                  </a:cubicBezTo>
                  <a:cubicBezTo>
                    <a:pt x="1181" y="489"/>
                    <a:pt x="1228" y="505"/>
                    <a:pt x="1228" y="505"/>
                  </a:cubicBezTo>
                  <a:cubicBezTo>
                    <a:pt x="1237" y="511"/>
                    <a:pt x="1245" y="519"/>
                    <a:pt x="1255" y="523"/>
                  </a:cubicBezTo>
                  <a:cubicBezTo>
                    <a:pt x="1266" y="528"/>
                    <a:pt x="1285" y="520"/>
                    <a:pt x="1290" y="531"/>
                  </a:cubicBezTo>
                  <a:cubicBezTo>
                    <a:pt x="1297" y="545"/>
                    <a:pt x="1284" y="561"/>
                    <a:pt x="1281" y="576"/>
                  </a:cubicBezTo>
                  <a:cubicBezTo>
                    <a:pt x="1303" y="607"/>
                    <a:pt x="1325" y="682"/>
                    <a:pt x="1325" y="682"/>
                  </a:cubicBezTo>
                  <a:cubicBezTo>
                    <a:pt x="1356" y="635"/>
                    <a:pt x="1363" y="578"/>
                    <a:pt x="1423" y="558"/>
                  </a:cubicBezTo>
                  <a:cubicBezTo>
                    <a:pt x="1440" y="493"/>
                    <a:pt x="1442" y="419"/>
                    <a:pt x="1503" y="381"/>
                  </a:cubicBezTo>
                  <a:cubicBezTo>
                    <a:pt x="1509" y="372"/>
                    <a:pt x="1524" y="364"/>
                    <a:pt x="1520" y="354"/>
                  </a:cubicBezTo>
                  <a:cubicBezTo>
                    <a:pt x="1507" y="321"/>
                    <a:pt x="1434" y="343"/>
                    <a:pt x="1423" y="345"/>
                  </a:cubicBezTo>
                  <a:cubicBezTo>
                    <a:pt x="1408" y="390"/>
                    <a:pt x="1389" y="381"/>
                    <a:pt x="1343" y="390"/>
                  </a:cubicBezTo>
                  <a:cubicBezTo>
                    <a:pt x="1325" y="402"/>
                    <a:pt x="1308" y="413"/>
                    <a:pt x="1290" y="425"/>
                  </a:cubicBezTo>
                  <a:cubicBezTo>
                    <a:pt x="1281" y="431"/>
                    <a:pt x="1263" y="443"/>
                    <a:pt x="1263" y="443"/>
                  </a:cubicBezTo>
                  <a:cubicBezTo>
                    <a:pt x="1192" y="419"/>
                    <a:pt x="1216" y="418"/>
                    <a:pt x="1157" y="381"/>
                  </a:cubicBezTo>
                  <a:cubicBezTo>
                    <a:pt x="1124" y="390"/>
                    <a:pt x="1100" y="405"/>
                    <a:pt x="1068" y="416"/>
                  </a:cubicBezTo>
                  <a:cubicBezTo>
                    <a:pt x="1045" y="413"/>
                    <a:pt x="1020" y="416"/>
                    <a:pt x="998" y="407"/>
                  </a:cubicBezTo>
                  <a:cubicBezTo>
                    <a:pt x="980" y="400"/>
                    <a:pt x="990" y="358"/>
                    <a:pt x="971" y="354"/>
                  </a:cubicBezTo>
                  <a:cubicBezTo>
                    <a:pt x="919" y="343"/>
                    <a:pt x="864" y="348"/>
                    <a:pt x="811" y="345"/>
                  </a:cubicBezTo>
                  <a:cubicBezTo>
                    <a:pt x="794" y="291"/>
                    <a:pt x="819" y="256"/>
                    <a:pt x="767" y="221"/>
                  </a:cubicBezTo>
                  <a:cubicBezTo>
                    <a:pt x="752" y="161"/>
                    <a:pt x="718" y="135"/>
                    <a:pt x="661" y="115"/>
                  </a:cubicBezTo>
                  <a:cubicBezTo>
                    <a:pt x="654" y="61"/>
                    <a:pt x="670" y="45"/>
                    <a:pt x="625" y="26"/>
                  </a:cubicBezTo>
                  <a:cubicBezTo>
                    <a:pt x="599" y="15"/>
                    <a:pt x="546" y="0"/>
                    <a:pt x="546" y="0"/>
                  </a:cubicBezTo>
                  <a:cubicBezTo>
                    <a:pt x="537" y="3"/>
                    <a:pt x="526" y="2"/>
                    <a:pt x="519" y="9"/>
                  </a:cubicBezTo>
                  <a:cubicBezTo>
                    <a:pt x="512" y="15"/>
                    <a:pt x="514" y="27"/>
                    <a:pt x="510" y="35"/>
                  </a:cubicBezTo>
                  <a:cubicBezTo>
                    <a:pt x="498" y="58"/>
                    <a:pt x="492" y="62"/>
                    <a:pt x="475" y="79"/>
                  </a:cubicBezTo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1" name="WordArt 5">
              <a:extLst>
                <a:ext uri="{FF2B5EF4-FFF2-40B4-BE49-F238E27FC236}">
                  <a16:creationId xmlns:a16="http://schemas.microsoft.com/office/drawing/2014/main" id="{869AAB93-F86C-4BF7-A80B-729D6847022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286" y="468"/>
              <a:ext cx="588" cy="288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b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</a:rPr>
                <a:t>印度</a:t>
              </a:r>
            </a:p>
          </p:txBody>
        </p:sp>
      </p:grpSp>
      <p:sp>
        <p:nvSpPr>
          <p:cNvPr id="9222" name="Line 6">
            <a:extLst>
              <a:ext uri="{FF2B5EF4-FFF2-40B4-BE49-F238E27FC236}">
                <a16:creationId xmlns:a16="http://schemas.microsoft.com/office/drawing/2014/main" id="{B39584DC-EF8B-4F56-BC87-26CB26DA690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492375"/>
            <a:ext cx="9144000" cy="288925"/>
          </a:xfrm>
          <a:prstGeom prst="line">
            <a:avLst/>
          </a:prstGeom>
          <a:noFill/>
          <a:ln w="76200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" name="WordArt 7">
            <a:extLst>
              <a:ext uri="{FF2B5EF4-FFF2-40B4-BE49-F238E27FC236}">
                <a16:creationId xmlns:a16="http://schemas.microsoft.com/office/drawing/2014/main" id="{62C53DEE-C05A-4B1F-9B7B-C5C875E4F15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11188" y="3429000"/>
            <a:ext cx="1439862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阿拉伯海</a:t>
            </a:r>
          </a:p>
        </p:txBody>
      </p:sp>
      <p:sp>
        <p:nvSpPr>
          <p:cNvPr id="9224" name="WordArt 8">
            <a:extLst>
              <a:ext uri="{FF2B5EF4-FFF2-40B4-BE49-F238E27FC236}">
                <a16:creationId xmlns:a16="http://schemas.microsoft.com/office/drawing/2014/main" id="{1F63A38D-5B3F-4AC3-A23C-65C89B662DF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51275" y="3573463"/>
            <a:ext cx="1439863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孟加拉湾</a:t>
            </a:r>
          </a:p>
        </p:txBody>
      </p:sp>
      <p:sp>
        <p:nvSpPr>
          <p:cNvPr id="9225" name="WordArt 9">
            <a:extLst>
              <a:ext uri="{FF2B5EF4-FFF2-40B4-BE49-F238E27FC236}">
                <a16:creationId xmlns:a16="http://schemas.microsoft.com/office/drawing/2014/main" id="{37D98828-5A92-4C98-A7A8-CD1F15620C6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4941888"/>
            <a:ext cx="4667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宋体" panose="02010600030101010101" pitchFamily="2" charset="-122"/>
              </a:rPr>
              <a:t>印</a:t>
            </a:r>
          </a:p>
        </p:txBody>
      </p:sp>
      <p:sp>
        <p:nvSpPr>
          <p:cNvPr id="9226" name="WordArt 10">
            <a:extLst>
              <a:ext uri="{FF2B5EF4-FFF2-40B4-BE49-F238E27FC236}">
                <a16:creationId xmlns:a16="http://schemas.microsoft.com/office/drawing/2014/main" id="{E75BBCD0-DC4C-4EBE-911C-8D05DD103AE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484438" y="5589588"/>
            <a:ext cx="4667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宋体" panose="02010600030101010101" pitchFamily="2" charset="-122"/>
              </a:rPr>
              <a:t>度</a:t>
            </a:r>
          </a:p>
        </p:txBody>
      </p:sp>
      <p:sp>
        <p:nvSpPr>
          <p:cNvPr id="9227" name="WordArt 11">
            <a:extLst>
              <a:ext uri="{FF2B5EF4-FFF2-40B4-BE49-F238E27FC236}">
                <a16:creationId xmlns:a16="http://schemas.microsoft.com/office/drawing/2014/main" id="{D0606B47-16AF-4D4B-888A-DD4EB135569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572000" y="5516563"/>
            <a:ext cx="4667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宋体" panose="02010600030101010101" pitchFamily="2" charset="-122"/>
              </a:rPr>
              <a:t>洋</a:t>
            </a:r>
          </a:p>
        </p:txBody>
      </p:sp>
      <p:sp>
        <p:nvSpPr>
          <p:cNvPr id="9228" name="WordArt 12">
            <a:extLst>
              <a:ext uri="{FF2B5EF4-FFF2-40B4-BE49-F238E27FC236}">
                <a16:creationId xmlns:a16="http://schemas.microsoft.com/office/drawing/2014/main" id="{139B4551-D069-4FFB-B321-C8E4B7A4C89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0825" y="2133600"/>
            <a:ext cx="1368425" cy="384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宋体" panose="02010600030101010101" pitchFamily="2" charset="-122"/>
              </a:rPr>
              <a:t>北回归线</a:t>
            </a:r>
          </a:p>
        </p:txBody>
      </p:sp>
      <p:sp>
        <p:nvSpPr>
          <p:cNvPr id="9229" name="WordArt 13">
            <a:extLst>
              <a:ext uri="{FF2B5EF4-FFF2-40B4-BE49-F238E27FC236}">
                <a16:creationId xmlns:a16="http://schemas.microsoft.com/office/drawing/2014/main" id="{F16DCAA3-B96A-47EA-ACC3-7C487E52E77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1052513"/>
            <a:ext cx="649287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亚</a:t>
            </a:r>
          </a:p>
        </p:txBody>
      </p:sp>
      <p:sp>
        <p:nvSpPr>
          <p:cNvPr id="9230" name="WordArt 14">
            <a:extLst>
              <a:ext uri="{FF2B5EF4-FFF2-40B4-BE49-F238E27FC236}">
                <a16:creationId xmlns:a16="http://schemas.microsoft.com/office/drawing/2014/main" id="{56F7E942-1BEB-41D6-9626-67E7F054D76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27763" y="1196975"/>
            <a:ext cx="576262" cy="455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sy="50000" kx="2115830" algn="bl" rotWithShape="0">
                    <a:srgbClr val="C0C0C0">
                      <a:alpha val="78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洲</a:t>
            </a:r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264857B6-1327-4B78-8C4F-DFEB9E900F97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04800"/>
            <a:ext cx="5832475" cy="720725"/>
            <a:chOff x="0" y="0"/>
            <a:chExt cx="3674" cy="454"/>
          </a:xfrm>
        </p:grpSpPr>
        <p:sp>
          <p:nvSpPr>
            <p:cNvPr id="9232" name="Rectangle 16">
              <a:extLst>
                <a:ext uri="{FF2B5EF4-FFF2-40B4-BE49-F238E27FC236}">
                  <a16:creationId xmlns:a16="http://schemas.microsoft.com/office/drawing/2014/main" id="{EBAFFB38-54F1-477C-A900-02A171C3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74" cy="4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3" name="WordArt 17">
              <a:extLst>
                <a:ext uri="{FF2B5EF4-FFF2-40B4-BE49-F238E27FC236}">
                  <a16:creationId xmlns:a16="http://schemas.microsoft.com/office/drawing/2014/main" id="{1EF6BE59-65C2-459B-BE2A-F7F9892FAE5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6" y="91"/>
              <a:ext cx="3357" cy="3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b="1" kern="10">
                  <a:ln w="12700">
                    <a:solidFill>
                      <a:srgbClr val="800000"/>
                    </a:solidFill>
                    <a:round/>
                    <a:headEnd/>
                    <a:tailEnd/>
                  </a:ln>
                  <a:solidFill>
                    <a:srgbClr val="800000"/>
                  </a:solidFill>
                  <a:effectLst>
                    <a:outerShdw dist="35921" dir="2700000" sy="50000" kx="2115830" algn="bl" rotWithShape="0">
                      <a:srgbClr val="C0C0C0">
                        <a:alpha val="78000"/>
                      </a:srgbClr>
                    </a:outerShdw>
                  </a:effectLst>
                  <a:latin typeface="宋体" panose="02010600030101010101" pitchFamily="2" charset="-122"/>
                </a:rPr>
                <a:t>二、古印度的自然条件</a:t>
              </a:r>
            </a:p>
          </p:txBody>
        </p:sp>
      </p:grpSp>
      <p:sp>
        <p:nvSpPr>
          <p:cNvPr id="2" name="Text Box 18">
            <a:extLst>
              <a:ext uri="{FF2B5EF4-FFF2-40B4-BE49-F238E27FC236}">
                <a16:creationId xmlns:a16="http://schemas.microsoft.com/office/drawing/2014/main" id="{551EF297-1DFA-40C1-8C1E-A253A957D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9400"/>
            <a:ext cx="9144000" cy="121602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3600" b="1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lang="zh-CN" altLang="en-US" sz="3600" b="1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1" charset="-122"/>
              </a:rPr>
              <a:t>、气候类型</a:t>
            </a:r>
            <a:r>
              <a:rPr lang="zh-CN" altLang="zh-CN" sz="3600" b="1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极大部分地区位于热带，属热带季风气候。</a:t>
            </a:r>
            <a:r>
              <a:rPr lang="zh-CN" altLang="en-US" sz="3600" b="1">
                <a:solidFill>
                  <a:srgbClr val="8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气候温暖湿润 </a:t>
            </a:r>
          </a:p>
        </p:txBody>
      </p:sp>
      <p:sp>
        <p:nvSpPr>
          <p:cNvPr id="4" name="Text Box 19">
            <a:extLst>
              <a:ext uri="{FF2B5EF4-FFF2-40B4-BE49-F238E27FC236}">
                <a16:creationId xmlns:a16="http://schemas.microsoft.com/office/drawing/2014/main" id="{A1D6DEE6-C902-4CAC-8078-0391729C3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14800"/>
            <a:ext cx="9144000" cy="121602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3600" b="1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3600" b="1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1" charset="-122"/>
              </a:rPr>
              <a:t>、水文</a:t>
            </a:r>
            <a:r>
              <a:rPr lang="zh-CN" altLang="zh-CN" sz="3600" b="1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河流（印度河和恒河）定期泛滥，土壤肥沃 </a:t>
            </a:r>
          </a:p>
        </p:txBody>
      </p:sp>
      <p:sp>
        <p:nvSpPr>
          <p:cNvPr id="6160" name="WordArt 20">
            <a:extLst>
              <a:ext uri="{FF2B5EF4-FFF2-40B4-BE49-F238E27FC236}">
                <a16:creationId xmlns:a16="http://schemas.microsoft.com/office/drawing/2014/main" id="{6506A9F2-426A-4AF2-9AD3-F896AF4C755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828800" y="5715000"/>
            <a:ext cx="496887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自然条件十分优越，农业发达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61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Box 4">
            <a:extLst>
              <a:ext uri="{FF2B5EF4-FFF2-40B4-BE49-F238E27FC236}">
                <a16:creationId xmlns:a16="http://schemas.microsoft.com/office/drawing/2014/main" id="{EA9FAB87-B5AB-4D31-9275-ED1E63664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0"/>
            <a:ext cx="81740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（二）古代印度的兴衰历程  </a:t>
            </a:r>
            <a:r>
              <a:rPr lang="en-US" altLang="zh-CN" sz="4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1-5</a:t>
            </a:r>
          </a:p>
        </p:txBody>
      </p:sp>
      <p:pic>
        <p:nvPicPr>
          <p:cNvPr id="11268" name="Picture 2" descr="2-c">
            <a:extLst>
              <a:ext uri="{FF2B5EF4-FFF2-40B4-BE49-F238E27FC236}">
                <a16:creationId xmlns:a16="http://schemas.microsoft.com/office/drawing/2014/main" id="{A6CB3D4E-BED8-41CE-9A3A-BBE2ECF0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000125"/>
            <a:ext cx="4786313" cy="578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Line 5">
            <a:extLst>
              <a:ext uri="{FF2B5EF4-FFF2-40B4-BE49-F238E27FC236}">
                <a16:creationId xmlns:a16="http://schemas.microsoft.com/office/drawing/2014/main" id="{59646621-33BE-4EAD-903C-F8D2787EC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071563"/>
            <a:ext cx="381000" cy="325437"/>
          </a:xfrm>
          <a:prstGeom prst="line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Line 6">
            <a:extLst>
              <a:ext uri="{FF2B5EF4-FFF2-40B4-BE49-F238E27FC236}">
                <a16:creationId xmlns:a16="http://schemas.microsoft.com/office/drawing/2014/main" id="{98F47FD8-D2F9-4E2E-A4D8-68DB7A041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1447800"/>
            <a:ext cx="381000" cy="406400"/>
          </a:xfrm>
          <a:prstGeom prst="line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0BC54F2C-A644-4F25-BF82-43E950EA7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828800"/>
            <a:ext cx="457200" cy="406400"/>
          </a:xfrm>
          <a:prstGeom prst="line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6" name="Line 8">
            <a:extLst>
              <a:ext uri="{FF2B5EF4-FFF2-40B4-BE49-F238E27FC236}">
                <a16:creationId xmlns:a16="http://schemas.microsoft.com/office/drawing/2014/main" id="{5A446BC4-E3D4-4001-9BCF-3A8773CAA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209800"/>
            <a:ext cx="457200" cy="406400"/>
          </a:xfrm>
          <a:prstGeom prst="line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Line 9">
            <a:extLst>
              <a:ext uri="{FF2B5EF4-FFF2-40B4-BE49-F238E27FC236}">
                <a16:creationId xmlns:a16="http://schemas.microsoft.com/office/drawing/2014/main" id="{3B45E11B-DD64-43C9-9D48-375728447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9375" y="2654300"/>
            <a:ext cx="457200" cy="488950"/>
          </a:xfrm>
          <a:prstGeom prst="line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8" name="TextBox 12">
            <a:extLst>
              <a:ext uri="{FF2B5EF4-FFF2-40B4-BE49-F238E27FC236}">
                <a16:creationId xmlns:a16="http://schemas.microsoft.com/office/drawing/2014/main" id="{CF7B7531-1390-4B26-A486-035B5CA3C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839578"/>
            <a:ext cx="37861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、早期文明遗址 约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23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哈拉帕、摩亨佐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达罗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79" name="AutoShape 10">
            <a:extLst>
              <a:ext uri="{FF2B5EF4-FFF2-40B4-BE49-F238E27FC236}">
                <a16:creationId xmlns:a16="http://schemas.microsoft.com/office/drawing/2014/main" id="{DC9D891F-C1D3-443A-9D3A-30801D5B3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656" y="2149714"/>
            <a:ext cx="571500" cy="428625"/>
          </a:xfrm>
          <a:prstGeom prst="downArrow">
            <a:avLst>
              <a:gd name="adj1" fmla="val 50000"/>
              <a:gd name="adj2" fmla="val 41657"/>
            </a:avLst>
          </a:prstGeom>
          <a:solidFill>
            <a:srgbClr val="7575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dirty="0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180" name="TextBox 14">
            <a:extLst>
              <a:ext uri="{FF2B5EF4-FFF2-40B4-BE49-F238E27FC236}">
                <a16:creationId xmlns:a16="http://schemas.microsoft.com/office/drawing/2014/main" id="{DC638855-25A0-4EBB-BA36-6EA092BCB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2644097"/>
            <a:ext cx="38576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、国家出现：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1500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年左右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，中亚的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雅利安人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入侵，建立一些小国</a:t>
            </a:r>
          </a:p>
        </p:txBody>
      </p:sp>
      <p:sp>
        <p:nvSpPr>
          <p:cNvPr id="7181" name="AutoShape 10">
            <a:extLst>
              <a:ext uri="{FF2B5EF4-FFF2-40B4-BE49-F238E27FC236}">
                <a16:creationId xmlns:a16="http://schemas.microsoft.com/office/drawing/2014/main" id="{F08AAA92-B489-43AF-8441-74D5EC3BB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960" y="3747194"/>
            <a:ext cx="571500" cy="428625"/>
          </a:xfrm>
          <a:prstGeom prst="downArrow">
            <a:avLst>
              <a:gd name="adj1" fmla="val 50000"/>
              <a:gd name="adj2" fmla="val 41657"/>
            </a:avLst>
          </a:prstGeom>
          <a:solidFill>
            <a:srgbClr val="7575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dirty="0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182" name="Text Box 4">
            <a:extLst>
              <a:ext uri="{FF2B5EF4-FFF2-40B4-BE49-F238E27FC236}">
                <a16:creationId xmlns:a16="http://schemas.microsoft.com/office/drawing/2014/main" id="{200FC96F-3023-40FD-9388-6F674193D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4211767"/>
            <a:ext cx="3857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、鼎盛时期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孔雀王朝</a:t>
            </a:r>
            <a:endParaRPr lang="zh-CN" altLang="en-US" dirty="0">
              <a:latin typeface="Times New Roman" panose="02020603050405020304" pitchFamily="18" charset="0"/>
              <a:ea typeface="Gulim" pitchFamily="34" charset="-127"/>
            </a:endParaRPr>
          </a:p>
        </p:txBody>
      </p:sp>
      <p:sp>
        <p:nvSpPr>
          <p:cNvPr id="7185" name="AutoShape 10">
            <a:extLst>
              <a:ext uri="{FF2B5EF4-FFF2-40B4-BE49-F238E27FC236}">
                <a16:creationId xmlns:a16="http://schemas.microsoft.com/office/drawing/2014/main" id="{9E034108-1383-4162-9C68-FA863C522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4770935"/>
            <a:ext cx="571500" cy="428625"/>
          </a:xfrm>
          <a:prstGeom prst="downArrow">
            <a:avLst>
              <a:gd name="adj1" fmla="val 50000"/>
              <a:gd name="adj2" fmla="val 41657"/>
            </a:avLst>
          </a:prstGeom>
          <a:solidFill>
            <a:srgbClr val="7575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grpSp>
        <p:nvGrpSpPr>
          <p:cNvPr id="2" name="Group 19">
            <a:extLst>
              <a:ext uri="{FF2B5EF4-FFF2-40B4-BE49-F238E27FC236}">
                <a16:creationId xmlns:a16="http://schemas.microsoft.com/office/drawing/2014/main" id="{0B481492-01A6-481C-8EED-F8BD0A63A20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072563" cy="785813"/>
            <a:chOff x="0" y="0"/>
            <a:chExt cx="3696" cy="720"/>
          </a:xfrm>
        </p:grpSpPr>
        <p:sp>
          <p:nvSpPr>
            <p:cNvPr id="11284" name="Rectangle 20">
              <a:extLst>
                <a:ext uri="{FF2B5EF4-FFF2-40B4-BE49-F238E27FC236}">
                  <a16:creationId xmlns:a16="http://schemas.microsoft.com/office/drawing/2014/main" id="{CC8655A4-499E-45B8-AB65-E12A5C9E5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96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285" name="WordArt 21">
              <a:extLst>
                <a:ext uri="{FF2B5EF4-FFF2-40B4-BE49-F238E27FC236}">
                  <a16:creationId xmlns:a16="http://schemas.microsoft.com/office/drawing/2014/main" id="{0876A2D3-CD1F-4328-870E-0AEDCFF109E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44" y="192"/>
              <a:ext cx="3312" cy="38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4000" b="1" kern="10">
                  <a:ln w="19050">
                    <a:solidFill>
                      <a:srgbClr val="800000"/>
                    </a:solidFill>
                    <a:round/>
                    <a:headEnd/>
                    <a:tailEnd/>
                  </a:ln>
                  <a:solidFill>
                    <a:srgbClr val="8000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宋体" panose="02010600030101010101" pitchFamily="2" charset="-122"/>
                </a:rPr>
                <a:t>三、古印度国家产生和演变</a:t>
              </a:r>
            </a:p>
          </p:txBody>
        </p:sp>
      </p:grpSp>
      <p:sp>
        <p:nvSpPr>
          <p:cNvPr id="22" name="Text Box 4">
            <a:extLst>
              <a:ext uri="{FF2B5EF4-FFF2-40B4-BE49-F238E27FC236}">
                <a16:creationId xmlns:a16="http://schemas.microsoft.com/office/drawing/2014/main" id="{9C2FDA38-F7CD-4F13-9E82-90F8876C3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5278916"/>
            <a:ext cx="3857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、衰亡：不明原因</a:t>
            </a:r>
            <a:endParaRPr lang="zh-CN" altLang="en-US" dirty="0">
              <a:latin typeface="Times New Roman" panose="02020603050405020304" pitchFamily="18" charset="0"/>
              <a:ea typeface="Gulim" pitchFamily="34" charset="-127"/>
            </a:endParaRPr>
          </a:p>
        </p:txBody>
      </p:sp>
      <p:sp>
        <p:nvSpPr>
          <p:cNvPr id="3" name="箭头: 左 2">
            <a:extLst>
              <a:ext uri="{FF2B5EF4-FFF2-40B4-BE49-F238E27FC236}">
                <a16:creationId xmlns:a16="http://schemas.microsoft.com/office/drawing/2014/main" id="{E0F8EB00-C60B-402F-AC4D-5C985EF76423}"/>
              </a:ext>
            </a:extLst>
          </p:cNvPr>
          <p:cNvSpPr/>
          <p:nvPr/>
        </p:nvSpPr>
        <p:spPr>
          <a:xfrm>
            <a:off x="4241292" y="423106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94B070-AF00-4167-A57B-C2E9DEDF6051}"/>
              </a:ext>
            </a:extLst>
          </p:cNvPr>
          <p:cNvSpPr txBox="1"/>
          <p:nvPr/>
        </p:nvSpPr>
        <p:spPr>
          <a:xfrm>
            <a:off x="5486399" y="4231061"/>
            <a:ext cx="2016063" cy="52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孔雀王朝是印度史上第一完成基本统一的王朝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  <p:bldP spid="7179" grpId="0" animBg="1"/>
      <p:bldP spid="7180" grpId="0"/>
      <p:bldP spid="7181" grpId="0" animBg="1"/>
      <p:bldP spid="7182" grpId="0"/>
      <p:bldP spid="7185" grpId="0" animBg="1"/>
      <p:bldP spid="22" grpId="0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古代印度">
            <a:extLst>
              <a:ext uri="{FF2B5EF4-FFF2-40B4-BE49-F238E27FC236}">
                <a16:creationId xmlns:a16="http://schemas.microsoft.com/office/drawing/2014/main" id="{64F20766-74A8-403F-86F9-1C1BC44B1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8" y="0"/>
            <a:ext cx="4735512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7">
            <a:extLst>
              <a:ext uri="{FF2B5EF4-FFF2-40B4-BE49-F238E27FC236}">
                <a16:creationId xmlns:a16="http://schemas.microsoft.com/office/drawing/2014/main" id="{514DD7C0-41EE-4715-B519-6AEF971D0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1974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>
                <a:solidFill>
                  <a:srgbClr val="FF0000"/>
                </a:solidFill>
                <a:latin typeface="Times New Roman" panose="02020603050405020304" pitchFamily="18" charset="0"/>
              </a:rPr>
              <a:t>文明的产生</a:t>
            </a:r>
            <a:endParaRPr lang="en-US" altLang="zh-CN" sz="4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AutoShape 9">
            <a:extLst>
              <a:ext uri="{FF2B5EF4-FFF2-40B4-BE49-F238E27FC236}">
                <a16:creationId xmlns:a16="http://schemas.microsoft.com/office/drawing/2014/main" id="{F7028744-B2C3-4BD4-8767-FC02E457B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1268413"/>
            <a:ext cx="287338" cy="2889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317" name="AutoShape 10">
            <a:extLst>
              <a:ext uri="{FF2B5EF4-FFF2-40B4-BE49-F238E27FC236}">
                <a16:creationId xmlns:a16="http://schemas.microsoft.com/office/drawing/2014/main" id="{B8C2733E-462E-46BA-B42D-452CD03EC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1844675"/>
            <a:ext cx="288925" cy="2889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8198" name="Picture 11" descr="摩亨佐达罗城">
            <a:extLst>
              <a:ext uri="{FF2B5EF4-FFF2-40B4-BE49-F238E27FC236}">
                <a16:creationId xmlns:a16="http://schemas.microsoft.com/office/drawing/2014/main" id="{350FAF80-41CD-4557-A3BD-63B26C6A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575"/>
            <a:ext cx="4427538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2" descr="哈拉帕">
            <a:extLst>
              <a:ext uri="{FF2B5EF4-FFF2-40B4-BE49-F238E27FC236}">
                <a16:creationId xmlns:a16="http://schemas.microsoft.com/office/drawing/2014/main" id="{376184C6-8618-4631-84E1-035515338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4319588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AutoShape 5">
            <a:extLst>
              <a:ext uri="{FF2B5EF4-FFF2-40B4-BE49-F238E27FC236}">
                <a16:creationId xmlns:a16="http://schemas.microsoft.com/office/drawing/2014/main" id="{17A13F30-39DD-45E8-AF30-3F87685EA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692150"/>
            <a:ext cx="2376488" cy="647700"/>
          </a:xfrm>
          <a:prstGeom prst="wedgeRectCallout">
            <a:avLst>
              <a:gd name="adj1" fmla="val 110056"/>
              <a:gd name="adj2" fmla="val 55639"/>
            </a:avLst>
          </a:prstGeom>
          <a:solidFill>
            <a:srgbClr val="A50021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>
                <a:solidFill>
                  <a:srgbClr val="FFFF00"/>
                </a:solidFill>
                <a:latin typeface="Garamond" pitchFamily="18" charset="0"/>
                <a:ea typeface="黑体" panose="02010609060101010101" pitchFamily="49" charset="-122"/>
              </a:rPr>
              <a:t>哈拉帕</a:t>
            </a:r>
          </a:p>
        </p:txBody>
      </p:sp>
      <p:sp>
        <p:nvSpPr>
          <p:cNvPr id="8201" name="AutoShape 6">
            <a:extLst>
              <a:ext uri="{FF2B5EF4-FFF2-40B4-BE49-F238E27FC236}">
                <a16:creationId xmlns:a16="http://schemas.microsoft.com/office/drawing/2014/main" id="{A357772D-8D2A-4B23-B2DB-B2329AC93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4076700"/>
            <a:ext cx="3024187" cy="792163"/>
          </a:xfrm>
          <a:prstGeom prst="wedgeRectCallout">
            <a:avLst>
              <a:gd name="adj1" fmla="val 55301"/>
              <a:gd name="adj2" fmla="val -324148"/>
            </a:avLst>
          </a:prstGeom>
          <a:solidFill>
            <a:srgbClr val="A50021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>
                <a:solidFill>
                  <a:srgbClr val="FFFF00"/>
                </a:solidFill>
                <a:latin typeface="Garamond" pitchFamily="18" charset="0"/>
                <a:ea typeface="黑体" panose="02010609060101010101" pitchFamily="49" charset="-122"/>
              </a:rPr>
              <a:t>摩亨佐</a:t>
            </a:r>
            <a:r>
              <a:rPr lang="en-US" altLang="zh-CN" sz="4000" b="1">
                <a:solidFill>
                  <a:srgbClr val="FFFF00"/>
                </a:solidFill>
                <a:ea typeface="黑体" panose="02010609060101010101" pitchFamily="49" charset="-122"/>
              </a:rPr>
              <a:t>·</a:t>
            </a:r>
            <a:r>
              <a:rPr lang="zh-CN" altLang="en-US" sz="4000" b="1">
                <a:solidFill>
                  <a:srgbClr val="FFFF00"/>
                </a:solidFill>
                <a:latin typeface="Garamond" pitchFamily="18" charset="0"/>
                <a:ea typeface="黑体" panose="02010609060101010101" pitchFamily="49" charset="-122"/>
              </a:rPr>
              <a:t>达罗</a:t>
            </a:r>
          </a:p>
        </p:txBody>
      </p:sp>
      <p:sp>
        <p:nvSpPr>
          <p:cNvPr id="13322" name="右箭头 10">
            <a:hlinkClick r:id="rId7" action="ppaction://hlinksldjump"/>
            <a:extLst>
              <a:ext uri="{FF2B5EF4-FFF2-40B4-BE49-F238E27FC236}">
                <a16:creationId xmlns:a16="http://schemas.microsoft.com/office/drawing/2014/main" id="{C10C754B-6A4F-41B1-B2A8-107EB65D2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0"/>
            <a:ext cx="865187" cy="549275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25400">
            <a:solidFill>
              <a:srgbClr val="ADB6B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200" grpId="0" animBg="1"/>
      <p:bldP spid="820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古代印度">
            <a:extLst>
              <a:ext uri="{FF2B5EF4-FFF2-40B4-BE49-F238E27FC236}">
                <a16:creationId xmlns:a16="http://schemas.microsoft.com/office/drawing/2014/main" id="{D5A962C8-931D-49C1-A278-5CB02F6F31DD}"/>
              </a:ext>
            </a:extLst>
          </p:cNvPr>
          <p:cNvPicPr>
            <a:picLocks noGrp="1" noChangeAspect="1" noChangeArrowheads="1"/>
          </p:cNvPicPr>
          <p:nvPr>
            <p:ph type="pic"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04813"/>
            <a:ext cx="4586288" cy="6096000"/>
          </a:xfrm>
        </p:spPr>
      </p:pic>
      <p:sp>
        <p:nvSpPr>
          <p:cNvPr id="15363" name="AutoShape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48E3E57-4609-4408-BB12-A13543B47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9788" y="6381750"/>
            <a:ext cx="684212" cy="476250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220" name="上箭头 6">
            <a:extLst>
              <a:ext uri="{FF2B5EF4-FFF2-40B4-BE49-F238E27FC236}">
                <a16:creationId xmlns:a16="http://schemas.microsoft.com/office/drawing/2014/main" id="{CD0BD41F-9688-4AA6-8C1B-BB9B31E9123A}"/>
              </a:ext>
            </a:extLst>
          </p:cNvPr>
          <p:cNvSpPr>
            <a:spLocks noChangeArrowheads="1"/>
          </p:cNvSpPr>
          <p:nvPr/>
        </p:nvSpPr>
        <p:spPr bwMode="auto">
          <a:xfrm rot="8000979">
            <a:off x="727869" y="426244"/>
            <a:ext cx="407987" cy="1368425"/>
          </a:xfrm>
          <a:prstGeom prst="upArrow">
            <a:avLst>
              <a:gd name="adj1" fmla="val 50000"/>
              <a:gd name="adj2" fmla="val 49939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9221" name="上箭头 7">
            <a:extLst>
              <a:ext uri="{FF2B5EF4-FFF2-40B4-BE49-F238E27FC236}">
                <a16:creationId xmlns:a16="http://schemas.microsoft.com/office/drawing/2014/main" id="{78A6164B-E32E-4A81-AFA9-F385D581B971}"/>
              </a:ext>
            </a:extLst>
          </p:cNvPr>
          <p:cNvSpPr>
            <a:spLocks noChangeArrowheads="1"/>
          </p:cNvSpPr>
          <p:nvPr/>
        </p:nvSpPr>
        <p:spPr bwMode="auto">
          <a:xfrm rot="8000979">
            <a:off x="1985963" y="1477963"/>
            <a:ext cx="346075" cy="1368425"/>
          </a:xfrm>
          <a:prstGeom prst="upArrow">
            <a:avLst>
              <a:gd name="adj1" fmla="val 50000"/>
              <a:gd name="adj2" fmla="val 49793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5366" name="Rectangle 3">
            <a:extLst>
              <a:ext uri="{FF2B5EF4-FFF2-40B4-BE49-F238E27FC236}">
                <a16:creationId xmlns:a16="http://schemas.microsoft.com/office/drawing/2014/main" id="{96079704-3702-4B4C-9256-B92448C3FDE5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500563" y="620713"/>
            <a:ext cx="4498975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/>
              <a:t>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雅利安人是说印欧语的白种人。最初生活在黑海附近，以游牧为生。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公元前</a:t>
            </a:r>
            <a:r>
              <a:rPr lang="en-US" altLang="zh-CN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世纪到公元前</a:t>
            </a:r>
            <a:r>
              <a:rPr lang="en-US" altLang="zh-CN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，雅利安人的逐步占有印度河、恒河流域，征服了该地区原有的土著居民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达罗毗荼人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取代了印度原有文明。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征服者</a:t>
            </a:r>
            <a:r>
              <a:rPr lang="zh-CN" altLang="en-US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称自己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是“雅利安人”，意为“出身高贵的人”。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 animBg="1"/>
      <p:bldP spid="922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>
            <a:extLst>
              <a:ext uri="{FF2B5EF4-FFF2-40B4-BE49-F238E27FC236}">
                <a16:creationId xmlns:a16="http://schemas.microsoft.com/office/drawing/2014/main" id="{AFD36195-C9F6-4E47-871C-CA5BBA9F2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293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17411" name="TextBox 4">
            <a:extLst>
              <a:ext uri="{FF2B5EF4-FFF2-40B4-BE49-F238E27FC236}">
                <a16:creationId xmlns:a16="http://schemas.microsoft.com/office/drawing/2014/main" id="{46F7EEC1-5C1E-40C9-B558-21C5201A4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0"/>
            <a:ext cx="8102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四、森严的种姓制度</a:t>
            </a:r>
          </a:p>
        </p:txBody>
      </p:sp>
      <p:sp>
        <p:nvSpPr>
          <p:cNvPr id="17412" name="矩形 5">
            <a:extLst>
              <a:ext uri="{FF2B5EF4-FFF2-40B4-BE49-F238E27FC236}">
                <a16:creationId xmlns:a16="http://schemas.microsoft.com/office/drawing/2014/main" id="{52006637-3017-4FFE-B2DF-B79C17899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5743880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阅读课本，自主学习思考：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13" name="矩形 8">
            <a:extLst>
              <a:ext uri="{FF2B5EF4-FFF2-40B4-BE49-F238E27FC236}">
                <a16:creationId xmlns:a16="http://schemas.microsoft.com/office/drawing/2014/main" id="{CAB5CC80-DEDB-4F05-BF12-4AFCE1E89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1700213"/>
            <a:ext cx="882465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、印度的种姓制度是怎样产生的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  <a:p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、种姓制度有几个等级，分别是什么？</a:t>
            </a:r>
          </a:p>
          <a:p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、不同等级之间的权利和义务分别是什么？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、种姓制度的实质是什么？</a:t>
            </a:r>
          </a:p>
        </p:txBody>
      </p:sp>
      <p:pic>
        <p:nvPicPr>
          <p:cNvPr id="17414" name="Picture 2" descr="C:\Program Files\Microsoft Office\MEDIA\CAGCAT10\j0233018.wmf">
            <a:extLst>
              <a:ext uri="{FF2B5EF4-FFF2-40B4-BE49-F238E27FC236}">
                <a16:creationId xmlns:a16="http://schemas.microsoft.com/office/drawing/2014/main" id="{237CF2F3-41E8-4B5B-8111-77C8067BC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63" y="4143375"/>
            <a:ext cx="2574925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>
            <a:extLst>
              <a:ext uri="{FF2B5EF4-FFF2-40B4-BE49-F238E27FC236}">
                <a16:creationId xmlns:a16="http://schemas.microsoft.com/office/drawing/2014/main" id="{54AAFEAA-F1A6-4A14-9F97-08C2ED259B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625" y="1928813"/>
          <a:ext cx="2498725" cy="350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BMP 图像" r:id="rId5" imgW="1390844" imgH="2095793" progId="Paint.Picture">
                  <p:embed/>
                </p:oleObj>
              </mc:Choice>
              <mc:Fallback>
                <p:oleObj name="BMP 图像" r:id="rId5" imgW="1390844" imgH="2095793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1928813"/>
                        <a:ext cx="2498725" cy="350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TextBox 3">
            <a:extLst>
              <a:ext uri="{FF2B5EF4-FFF2-40B4-BE49-F238E27FC236}">
                <a16:creationId xmlns:a16="http://schemas.microsoft.com/office/drawing/2014/main" id="{AF20978E-3337-43AF-9E75-CC8381ABC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429375"/>
            <a:ext cx="30003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19460" name="TextBox 5">
            <a:extLst>
              <a:ext uri="{FF2B5EF4-FFF2-40B4-BE49-F238E27FC236}">
                <a16:creationId xmlns:a16="http://schemas.microsoft.com/office/drawing/2014/main" id="{B07615A5-2728-478B-B440-27428CFF8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8643938" cy="1739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雅利安人进入古印度后，内部逐渐产生不同等级，形成严格的等级制度，成为“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种姓制度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”。</a:t>
            </a:r>
          </a:p>
        </p:txBody>
      </p:sp>
      <p:sp>
        <p:nvSpPr>
          <p:cNvPr id="11269" name="Line 9">
            <a:extLst>
              <a:ext uri="{FF2B5EF4-FFF2-40B4-BE49-F238E27FC236}">
                <a16:creationId xmlns:a16="http://schemas.microsoft.com/office/drawing/2014/main" id="{ECD2ABE4-4BED-45D6-BEDE-535458F62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2428875"/>
            <a:ext cx="10445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0" name="Line 10">
            <a:extLst>
              <a:ext uri="{FF2B5EF4-FFF2-40B4-BE49-F238E27FC236}">
                <a16:creationId xmlns:a16="http://schemas.microsoft.com/office/drawing/2014/main" id="{5AD43F83-B54C-49D0-9750-610D8E433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3214688"/>
            <a:ext cx="1028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1" name="Line 11">
            <a:extLst>
              <a:ext uri="{FF2B5EF4-FFF2-40B4-BE49-F238E27FC236}">
                <a16:creationId xmlns:a16="http://schemas.microsoft.com/office/drawing/2014/main" id="{B7A67C82-CFDC-459B-AD25-479CCBFE0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4000500"/>
            <a:ext cx="1028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2" name="Line 12">
            <a:extLst>
              <a:ext uri="{FF2B5EF4-FFF2-40B4-BE49-F238E27FC236}">
                <a16:creationId xmlns:a16="http://schemas.microsoft.com/office/drawing/2014/main" id="{9303FFE7-4F7C-49AF-84DE-C5B319A83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4714875"/>
            <a:ext cx="1066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Text Box 13">
            <a:extLst>
              <a:ext uri="{FF2B5EF4-FFF2-40B4-BE49-F238E27FC236}">
                <a16:creationId xmlns:a16="http://schemas.microsoft.com/office/drawing/2014/main" id="{E6B07441-E5B0-4051-9C2C-6722A6CC4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2071688"/>
            <a:ext cx="15716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婆罗门</a:t>
            </a:r>
          </a:p>
          <a:p>
            <a:pPr algn="just" eaLnBrk="0" hangingPunct="0"/>
            <a:endParaRPr lang="zh-CN" altLang="en-US" sz="36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0" hangingPunct="0"/>
            <a:endParaRPr lang="zh-CN" altLang="en-US" sz="36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0" hangingPunct="0"/>
            <a:endParaRPr lang="zh-CN" altLang="en-US" sz="36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0" hangingPunct="0"/>
            <a:endParaRPr lang="en-US" altLang="zh-CN" sz="36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74" name="Text Box 14">
            <a:extLst>
              <a:ext uri="{FF2B5EF4-FFF2-40B4-BE49-F238E27FC236}">
                <a16:creationId xmlns:a16="http://schemas.microsoft.com/office/drawing/2014/main" id="{04269DE6-00F8-4962-A17C-510713095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2143125"/>
            <a:ext cx="5000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嘴</a:t>
            </a:r>
          </a:p>
        </p:txBody>
      </p:sp>
      <p:sp>
        <p:nvSpPr>
          <p:cNvPr id="11275" name="Text Box 15">
            <a:extLst>
              <a:ext uri="{FF2B5EF4-FFF2-40B4-BE49-F238E27FC236}">
                <a16:creationId xmlns:a16="http://schemas.microsoft.com/office/drawing/2014/main" id="{B28064D4-65C0-4F57-BEEB-F091F851F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2928938"/>
            <a:ext cx="563562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</a:t>
            </a:r>
          </a:p>
        </p:txBody>
      </p:sp>
      <p:sp>
        <p:nvSpPr>
          <p:cNvPr id="11276" name="Text Box 16">
            <a:extLst>
              <a:ext uri="{FF2B5EF4-FFF2-40B4-BE49-F238E27FC236}">
                <a16:creationId xmlns:a16="http://schemas.microsoft.com/office/drawing/2014/main" id="{C3BA4994-BD62-495C-98F3-09CA04952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3643313"/>
            <a:ext cx="533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腿</a:t>
            </a:r>
          </a:p>
        </p:txBody>
      </p:sp>
      <p:sp>
        <p:nvSpPr>
          <p:cNvPr id="11277" name="Text Box 17">
            <a:extLst>
              <a:ext uri="{FF2B5EF4-FFF2-40B4-BE49-F238E27FC236}">
                <a16:creationId xmlns:a16="http://schemas.microsoft.com/office/drawing/2014/main" id="{BC85607C-FEFA-4F5B-859D-3F16CB37A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4357688"/>
            <a:ext cx="533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脚</a:t>
            </a:r>
          </a:p>
        </p:txBody>
      </p:sp>
      <p:sp>
        <p:nvSpPr>
          <p:cNvPr id="11278" name="Text Box 18">
            <a:extLst>
              <a:ext uri="{FF2B5EF4-FFF2-40B4-BE49-F238E27FC236}">
                <a16:creationId xmlns:a16="http://schemas.microsoft.com/office/drawing/2014/main" id="{BB2C0F23-4F39-47AC-8E53-74E0A7C46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163" y="2857500"/>
            <a:ext cx="1724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刹帝利</a:t>
            </a:r>
          </a:p>
        </p:txBody>
      </p:sp>
      <p:sp>
        <p:nvSpPr>
          <p:cNvPr id="11279" name="Text Box 19">
            <a:extLst>
              <a:ext uri="{FF2B5EF4-FFF2-40B4-BE49-F238E27FC236}">
                <a16:creationId xmlns:a16="http://schemas.microsoft.com/office/drawing/2014/main" id="{E64C14F4-C5ED-40B5-9849-52BE68F07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688" y="3640138"/>
            <a:ext cx="12080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吠舍</a:t>
            </a:r>
          </a:p>
        </p:txBody>
      </p:sp>
      <p:sp>
        <p:nvSpPr>
          <p:cNvPr id="11280" name="Text Box 20">
            <a:extLst>
              <a:ext uri="{FF2B5EF4-FFF2-40B4-BE49-F238E27FC236}">
                <a16:creationId xmlns:a16="http://schemas.microsoft.com/office/drawing/2014/main" id="{1C203378-6C87-42C2-8986-458CA8387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4357688"/>
            <a:ext cx="17192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首陀罗</a:t>
            </a:r>
            <a:endParaRPr lang="zh-CN" altLang="en-US" sz="36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81" name="AutoShape 21">
            <a:extLst>
              <a:ext uri="{FF2B5EF4-FFF2-40B4-BE49-F238E27FC236}">
                <a16:creationId xmlns:a16="http://schemas.microsoft.com/office/drawing/2014/main" id="{D3C517E7-D2BB-4964-A790-39CC3ED51D8B}"/>
              </a:ext>
            </a:extLst>
          </p:cNvPr>
          <p:cNvSpPr>
            <a:spLocks/>
          </p:cNvSpPr>
          <p:nvPr/>
        </p:nvSpPr>
        <p:spPr bwMode="auto">
          <a:xfrm>
            <a:off x="4786313" y="2286000"/>
            <a:ext cx="381000" cy="1071563"/>
          </a:xfrm>
          <a:prstGeom prst="rightBrace">
            <a:avLst>
              <a:gd name="adj1" fmla="val 29974"/>
              <a:gd name="adj2" fmla="val 50000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Franklin Gothic Book" pitchFamily="34" charset="0"/>
              <a:ea typeface="华文楷体" pitchFamily="2" charset="-122"/>
            </a:endParaRPr>
          </a:p>
        </p:txBody>
      </p:sp>
      <p:sp>
        <p:nvSpPr>
          <p:cNvPr id="11282" name="AutoShape 22">
            <a:extLst>
              <a:ext uri="{FF2B5EF4-FFF2-40B4-BE49-F238E27FC236}">
                <a16:creationId xmlns:a16="http://schemas.microsoft.com/office/drawing/2014/main" id="{6E2DE7E8-3E7D-4449-8B28-D8EC505C5582}"/>
              </a:ext>
            </a:extLst>
          </p:cNvPr>
          <p:cNvSpPr>
            <a:spLocks/>
          </p:cNvSpPr>
          <p:nvPr/>
        </p:nvSpPr>
        <p:spPr bwMode="auto">
          <a:xfrm>
            <a:off x="4786313" y="3714750"/>
            <a:ext cx="419100" cy="1071563"/>
          </a:xfrm>
          <a:prstGeom prst="rightBrace">
            <a:avLst>
              <a:gd name="adj1" fmla="val 25888"/>
              <a:gd name="adj2" fmla="val 50000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Franklin Gothic Book" pitchFamily="34" charset="0"/>
              <a:ea typeface="华文楷体" pitchFamily="2" charset="-122"/>
            </a:endParaRPr>
          </a:p>
        </p:txBody>
      </p:sp>
      <p:sp>
        <p:nvSpPr>
          <p:cNvPr id="11283" name="Text Box 23">
            <a:extLst>
              <a:ext uri="{FF2B5EF4-FFF2-40B4-BE49-F238E27FC236}">
                <a16:creationId xmlns:a16="http://schemas.microsoft.com/office/drawing/2014/main" id="{5CA2263A-C1A0-4DA1-B35F-920CC6A69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813" y="2500313"/>
            <a:ext cx="2133600" cy="6175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统治阶级</a:t>
            </a:r>
          </a:p>
        </p:txBody>
      </p:sp>
      <p:sp>
        <p:nvSpPr>
          <p:cNvPr id="11284" name="Text Box 25">
            <a:extLst>
              <a:ext uri="{FF2B5EF4-FFF2-40B4-BE49-F238E27FC236}">
                <a16:creationId xmlns:a16="http://schemas.microsoft.com/office/drawing/2014/main" id="{14936A57-FEE2-414A-B480-C2C4C970B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75" y="3857625"/>
            <a:ext cx="2362200" cy="6175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/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被统治阶级</a:t>
            </a:r>
          </a:p>
        </p:txBody>
      </p:sp>
      <p:sp>
        <p:nvSpPr>
          <p:cNvPr id="11285" name="TextBox 25">
            <a:extLst>
              <a:ext uri="{FF2B5EF4-FFF2-40B4-BE49-F238E27FC236}">
                <a16:creationId xmlns:a16="http://schemas.microsoft.com/office/drawing/2014/main" id="{76A8D546-729F-4641-8F78-10832853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5546725"/>
            <a:ext cx="5292725" cy="1200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婆罗门贵族宣扬造物主创造等级说的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目的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是什么？</a:t>
            </a:r>
          </a:p>
        </p:txBody>
      </p:sp>
      <p:sp>
        <p:nvSpPr>
          <p:cNvPr id="11286" name="Rectangle 10">
            <a:extLst>
              <a:ext uri="{FF2B5EF4-FFF2-40B4-BE49-F238E27FC236}">
                <a16:creationId xmlns:a16="http://schemas.microsoft.com/office/drawing/2014/main" id="{AB4808F8-14DB-428C-9358-6E577A0E5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373688"/>
            <a:ext cx="327501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维护高级种姓的统治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/>
      <p:bldP spid="11274" grpId="0"/>
      <p:bldP spid="11275" grpId="0"/>
      <p:bldP spid="11276" grpId="0"/>
      <p:bldP spid="11277" grpId="0"/>
      <p:bldP spid="11278" grpId="0"/>
      <p:bldP spid="11279" grpId="0"/>
      <p:bldP spid="11280" grpId="0"/>
      <p:bldP spid="11281" grpId="0" animBg="1"/>
      <p:bldP spid="11282" grpId="0" animBg="1"/>
      <p:bldP spid="11283" grpId="0" animBg="1"/>
      <p:bldP spid="11284" grpId="0" animBg="1"/>
      <p:bldP spid="11285" grpId="0" animBg="1"/>
      <p:bldP spid="11286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Pages>0</Pages>
  <Words>2050</Words>
  <Characters>0</Characters>
  <Application>Microsoft Office PowerPoint</Application>
  <DocSecurity>0</DocSecurity>
  <PresentationFormat>全屏显示(4:3)</PresentationFormat>
  <Lines>0</Lines>
  <Paragraphs>233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Gulim</vt:lpstr>
      <vt:lpstr>黑体</vt:lpstr>
      <vt:lpstr>华文新魏</vt:lpstr>
      <vt:lpstr>楷体</vt:lpstr>
      <vt:lpstr>隶书</vt:lpstr>
      <vt:lpstr>宋体</vt:lpstr>
      <vt:lpstr>微软雅黑</vt:lpstr>
      <vt:lpstr>Arial</vt:lpstr>
      <vt:lpstr>Calibri</vt:lpstr>
      <vt:lpstr>Century Gothic</vt:lpstr>
      <vt:lpstr>Franklin Gothic Book</vt:lpstr>
      <vt:lpstr>Garamond</vt:lpstr>
      <vt:lpstr>Times New Roman</vt:lpstr>
      <vt:lpstr>Wingdings</vt:lpstr>
      <vt:lpstr>Wingdings 3</vt:lpstr>
      <vt:lpstr>默认设计模板</vt:lpstr>
      <vt:lpstr>丝状</vt:lpstr>
      <vt:lpstr>BMP 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“贱民”，又称旃荼罗。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开心</dc:creator>
  <cp:keywords/>
  <dc:description/>
  <cp:lastModifiedBy>xbany</cp:lastModifiedBy>
  <cp:revision>28</cp:revision>
  <dcterms:created xsi:type="dcterms:W3CDTF">2013-01-25T01:44:32Z</dcterms:created>
  <dcterms:modified xsi:type="dcterms:W3CDTF">2019-09-05T01:01:48Z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